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embeddedFontLst>
    <p:embeddedFont>
      <p:font typeface="Microsoft JhengHei" panose="020B0604030504040204" pitchFamily="34" charset="-120"/>
      <p:regular r:id="rId40"/>
      <p:bold r:id="rId41"/>
    </p:embeddedFont>
    <p:embeddedFont>
      <p:font typeface="DFKai-SB" panose="03000509000000000000" pitchFamily="65" charset="-120"/>
      <p:regular r:id="rId42"/>
    </p:embeddedFont>
    <p:embeddedFont>
      <p:font typeface="Lato" panose="020F0502020204030203" pitchFamily="34" charset="0"/>
      <p:regular r:id="rId43"/>
      <p:bold r:id="rId44"/>
      <p:italic r:id="rId45"/>
      <p:boldItalic r:id="rId46"/>
    </p:embeddedFont>
    <p:embeddedFont>
      <p:font typeface="Montserrat" panose="00000500000000000000" pitchFamily="2"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g9QStjCMdQQ/N7wmikW/V9ycANk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9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7eaa7741dc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7eaa7741d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78da6c2a52_8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78da6c2a52_8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78da6c2a52_8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78da6c2a52_8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78da6c2a52_8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78da6c2a52_8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78da6c2a52_8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78da6c2a52_8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cfg檔為設定batch_size大小、classes(標記種類)數量、width,height之大小</a:t>
            </a:r>
            <a:endParaRPr/>
          </a:p>
          <a:p>
            <a:pPr marL="0" lvl="0" indent="0" algn="l" rtl="0">
              <a:spcBef>
                <a:spcPts val="0"/>
              </a:spcBef>
              <a:spcAft>
                <a:spcPts val="0"/>
              </a:spcAft>
              <a:buNone/>
            </a:pPr>
            <a:endParaRPr/>
          </a:p>
          <a:p>
            <a:pPr marL="0" lvl="0" indent="0" algn="l" rtl="0">
              <a:spcBef>
                <a:spcPts val="0"/>
              </a:spcBef>
              <a:spcAft>
                <a:spcPts val="0"/>
              </a:spcAft>
              <a:buNone/>
            </a:pPr>
            <a:r>
              <a:rPr lang="zh-TW"/>
              <a:t>names檔為標記種類之名稱</a:t>
            </a:r>
            <a:endParaRPr/>
          </a:p>
          <a:p>
            <a:pPr marL="0" lvl="0" indent="0" algn="l" rtl="0">
              <a:spcBef>
                <a:spcPts val="0"/>
              </a:spcBef>
              <a:spcAft>
                <a:spcPts val="0"/>
              </a:spcAft>
              <a:buNone/>
            </a:pPr>
            <a:endParaRPr/>
          </a:p>
          <a:p>
            <a:pPr marL="0" lvl="0" indent="0" algn="l" rtl="0">
              <a:spcBef>
                <a:spcPts val="0"/>
              </a:spcBef>
              <a:spcAft>
                <a:spcPts val="0"/>
              </a:spcAft>
              <a:buNone/>
            </a:pPr>
            <a:r>
              <a:rPr lang="zh-TW"/>
              <a:t>data為各種參數檔之路徑</a:t>
            </a:r>
            <a:endParaRPr/>
          </a:p>
          <a:p>
            <a:pPr marL="0" lvl="0" indent="0" algn="l" rtl="0">
              <a:spcBef>
                <a:spcPts val="0"/>
              </a:spcBef>
              <a:spcAft>
                <a:spcPts val="0"/>
              </a:spcAft>
              <a:buNone/>
            </a:pPr>
            <a:endParaRPr/>
          </a:p>
          <a:p>
            <a:pPr marL="0" lvl="0" indent="0" algn="l" rtl="0">
              <a:spcBef>
                <a:spcPts val="0"/>
              </a:spcBef>
              <a:spcAft>
                <a:spcPts val="0"/>
              </a:spcAft>
              <a:buNone/>
            </a:pPr>
            <a:r>
              <a:rPr lang="zh-TW"/>
              <a:t>weights為訓練完後預訓練之權重以及訓練完後產生的權重，最後由訓練練完後產生的權重做最後預測</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p2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78da6c2a52_1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78da6c2a52_1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78da6c2a52_1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78da6c2a52_1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7eaa7741dc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g17eaa7741dc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78da6c2a52_1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78da6c2a52_1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1.預測結果的部分這邊我們使用colab來架設模型預測的環境   因為我們是使用yolov4來訓練模型 所以我們先載入專門為yolov4設計的深度學習框架 darknet</a:t>
            </a:r>
            <a:endParaRPr/>
          </a:p>
          <a:p>
            <a:pPr marL="0" lvl="0" indent="0" algn="l" rtl="0">
              <a:spcBef>
                <a:spcPts val="0"/>
              </a:spcBef>
              <a:spcAft>
                <a:spcPts val="0"/>
              </a:spcAft>
              <a:buNone/>
            </a:pPr>
            <a:endParaRPr/>
          </a:p>
          <a:p>
            <a:pPr marL="0" lvl="0" indent="0" algn="l" rtl="0">
              <a:spcBef>
                <a:spcPts val="0"/>
              </a:spcBef>
              <a:spcAft>
                <a:spcPts val="0"/>
              </a:spcAft>
              <a:buNone/>
            </a:pPr>
            <a:r>
              <a:rPr lang="zh-TW" sz="1000">
                <a:solidFill>
                  <a:srgbClr val="222222"/>
                </a:solidFill>
                <a:highlight>
                  <a:srgbClr val="FFFFFF"/>
                </a:highlight>
              </a:rPr>
              <a:t>2. 接著下面的程式碼是將我們會應用到的參數將她打開</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 name="Google Shape;29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7cabd1dc7e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7cabd1dc7e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2bc8ebff06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2bc8ebff0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2bc8ebff0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2bc8ebff0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2bc8ebff0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2bc8ebff0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2bc8ebff0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2bc8ebff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0" name="Google Shape;390;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7b1585c781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7b1585c781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78da6c2a52_8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78da6c2a52_8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7b1585c781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7b1585c781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7b1585c781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7b1585c781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40"/>
          <p:cNvSpPr/>
          <p:nvPr/>
        </p:nvSpPr>
        <p:spPr>
          <a:xfrm rot="5400000">
            <a:off x="7500300" y="505"/>
            <a:ext cx="1643700" cy="1643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40"/>
          <p:cNvGrpSpPr/>
          <p:nvPr/>
        </p:nvGrpSpPr>
        <p:grpSpPr>
          <a:xfrm>
            <a:off x="0" y="490"/>
            <a:ext cx="5153705" cy="5134399"/>
            <a:chOff x="0" y="75"/>
            <a:chExt cx="5153705" cy="5152950"/>
          </a:xfrm>
        </p:grpSpPr>
        <p:sp>
          <p:nvSpPr>
            <p:cNvPr id="12" name="Google Shape;12;p40"/>
            <p:cNvSpPr/>
            <p:nvPr/>
          </p:nvSpPr>
          <p:spPr>
            <a:xfrm rot="-5400000">
              <a:off x="455" y="-225"/>
              <a:ext cx="5152800" cy="5153700"/>
            </a:xfrm>
            <a:prstGeom prst="diagStripe">
              <a:avLst>
                <a:gd name="adj" fmla="val 5000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40"/>
            <p:cNvSpPr/>
            <p:nvPr/>
          </p:nvSpPr>
          <p:spPr>
            <a:xfrm rot="-5400000">
              <a:off x="150" y="1145825"/>
              <a:ext cx="3996600" cy="3996900"/>
            </a:xfrm>
            <a:prstGeom prst="diagStripe">
              <a:avLst>
                <a:gd name="adj" fmla="val 58774"/>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40"/>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40"/>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40"/>
          <p:cNvSpPr txBox="1">
            <a:spLocks noGrp="1"/>
          </p:cNvSpPr>
          <p:nvPr>
            <p:ph type="ctrTitle"/>
          </p:nvPr>
        </p:nvSpPr>
        <p:spPr>
          <a:xfrm>
            <a:off x="3537150" y="1578400"/>
            <a:ext cx="5017500" cy="1578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7" name="Google Shape;17;p40"/>
          <p:cNvSpPr txBox="1">
            <a:spLocks noGrp="1"/>
          </p:cNvSpPr>
          <p:nvPr>
            <p:ph type="subTitle" idx="1"/>
          </p:nvPr>
        </p:nvSpPr>
        <p:spPr>
          <a:xfrm>
            <a:off x="5083950" y="3924925"/>
            <a:ext cx="3470700" cy="506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18" name="Google Shape;18;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49"/>
          <p:cNvGrpSpPr/>
          <p:nvPr/>
        </p:nvGrpSpPr>
        <p:grpSpPr>
          <a:xfrm>
            <a:off x="4406400" y="0"/>
            <a:ext cx="4737600" cy="5143065"/>
            <a:chOff x="4406400" y="0"/>
            <a:chExt cx="4737600" cy="5143065"/>
          </a:xfrm>
        </p:grpSpPr>
        <p:sp>
          <p:nvSpPr>
            <p:cNvPr id="107" name="Google Shape;107;p49"/>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49"/>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49"/>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49"/>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49"/>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49"/>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49"/>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49"/>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49"/>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49"/>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49"/>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49"/>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49"/>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49"/>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49"/>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49"/>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49"/>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49"/>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5" name="Google Shape;125;p49"/>
          <p:cNvSpPr txBox="1">
            <a:spLocks noGrp="1"/>
          </p:cNvSpPr>
          <p:nvPr>
            <p:ph type="title" hasCustomPrompt="1"/>
          </p:nvPr>
        </p:nvSpPr>
        <p:spPr>
          <a:xfrm>
            <a:off x="823850" y="1284675"/>
            <a:ext cx="4776000" cy="1300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26" name="Google Shape;126;p49"/>
          <p:cNvSpPr txBox="1">
            <a:spLocks noGrp="1"/>
          </p:cNvSpPr>
          <p:nvPr>
            <p:ph type="body" idx="1"/>
          </p:nvPr>
        </p:nvSpPr>
        <p:spPr>
          <a:xfrm>
            <a:off x="823850" y="2643124"/>
            <a:ext cx="4776000" cy="12189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27" name="Google Shape;127;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grpSp>
        <p:nvGrpSpPr>
          <p:cNvPr id="20" name="Google Shape;20;p41"/>
          <p:cNvGrpSpPr/>
          <p:nvPr/>
        </p:nvGrpSpPr>
        <p:grpSpPr>
          <a:xfrm>
            <a:off x="0" y="381001"/>
            <a:ext cx="1037850" cy="1016288"/>
            <a:chOff x="0" y="381001"/>
            <a:chExt cx="1037850" cy="1016288"/>
          </a:xfrm>
        </p:grpSpPr>
        <p:sp>
          <p:nvSpPr>
            <p:cNvPr id="21" name="Google Shape;21;p4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4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 name="Google Shape;23;p41"/>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4" name="Google Shape;24;p41"/>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25" name="Google Shape;25;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grpSp>
        <p:nvGrpSpPr>
          <p:cNvPr id="27" name="Google Shape;27;p42"/>
          <p:cNvGrpSpPr/>
          <p:nvPr/>
        </p:nvGrpSpPr>
        <p:grpSpPr>
          <a:xfrm>
            <a:off x="4406400" y="0"/>
            <a:ext cx="4737600" cy="5143065"/>
            <a:chOff x="4406400" y="0"/>
            <a:chExt cx="4737600" cy="5143065"/>
          </a:xfrm>
        </p:grpSpPr>
        <p:sp>
          <p:nvSpPr>
            <p:cNvPr id="28" name="Google Shape;28;p42"/>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42"/>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42"/>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42"/>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42"/>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42"/>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42"/>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42"/>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42"/>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42"/>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42"/>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42"/>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2"/>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42"/>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42"/>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42"/>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42"/>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42"/>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 name="Google Shape;46;p42"/>
          <p:cNvSpPr txBox="1">
            <a:spLocks noGrp="1"/>
          </p:cNvSpPr>
          <p:nvPr>
            <p:ph type="title"/>
          </p:nvPr>
        </p:nvSpPr>
        <p:spPr>
          <a:xfrm>
            <a:off x="823850" y="2053000"/>
            <a:ext cx="4587000" cy="1148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7" name="Google Shape;47;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43"/>
          <p:cNvGrpSpPr/>
          <p:nvPr/>
        </p:nvGrpSpPr>
        <p:grpSpPr>
          <a:xfrm>
            <a:off x="0" y="381001"/>
            <a:ext cx="1037850" cy="1016288"/>
            <a:chOff x="0" y="381001"/>
            <a:chExt cx="1037850" cy="1016288"/>
          </a:xfrm>
        </p:grpSpPr>
        <p:sp>
          <p:nvSpPr>
            <p:cNvPr id="50" name="Google Shape;50;p4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4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 name="Google Shape;52;p43"/>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3" name="Google Shape;53;p43"/>
          <p:cNvSpPr txBox="1">
            <a:spLocks noGrp="1"/>
          </p:cNvSpPr>
          <p:nvPr>
            <p:ph type="body" idx="1"/>
          </p:nvPr>
        </p:nvSpPr>
        <p:spPr>
          <a:xfrm>
            <a:off x="1297500" y="1567550"/>
            <a:ext cx="34032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4" name="Google Shape;54;p43"/>
          <p:cNvSpPr txBox="1">
            <a:spLocks noGrp="1"/>
          </p:cNvSpPr>
          <p:nvPr>
            <p:ph type="body" idx="2"/>
          </p:nvPr>
        </p:nvSpPr>
        <p:spPr>
          <a:xfrm>
            <a:off x="4933221" y="1567550"/>
            <a:ext cx="34032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5" name="Google Shape;55;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44"/>
          <p:cNvGrpSpPr/>
          <p:nvPr/>
        </p:nvGrpSpPr>
        <p:grpSpPr>
          <a:xfrm>
            <a:off x="0" y="381001"/>
            <a:ext cx="1037850" cy="1016288"/>
            <a:chOff x="0" y="381001"/>
            <a:chExt cx="1037850" cy="1016288"/>
          </a:xfrm>
        </p:grpSpPr>
        <p:sp>
          <p:nvSpPr>
            <p:cNvPr id="58" name="Google Shape;58;p4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4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 name="Google Shape;60;p44"/>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1" name="Google Shape;61;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45"/>
          <p:cNvGrpSpPr/>
          <p:nvPr/>
        </p:nvGrpSpPr>
        <p:grpSpPr>
          <a:xfrm>
            <a:off x="0" y="381001"/>
            <a:ext cx="1037850" cy="1016288"/>
            <a:chOff x="0" y="381001"/>
            <a:chExt cx="1037850" cy="1016288"/>
          </a:xfrm>
        </p:grpSpPr>
        <p:sp>
          <p:nvSpPr>
            <p:cNvPr id="64" name="Google Shape;64;p4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4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 name="Google Shape;66;p45"/>
          <p:cNvSpPr txBox="1">
            <a:spLocks noGrp="1"/>
          </p:cNvSpPr>
          <p:nvPr>
            <p:ph type="title"/>
          </p:nvPr>
        </p:nvSpPr>
        <p:spPr>
          <a:xfrm>
            <a:off x="1297500" y="393750"/>
            <a:ext cx="3798900" cy="1493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7" name="Google Shape;67;p45"/>
          <p:cNvSpPr txBox="1">
            <a:spLocks noGrp="1"/>
          </p:cNvSpPr>
          <p:nvPr>
            <p:ph type="body" idx="1"/>
          </p:nvPr>
        </p:nvSpPr>
        <p:spPr>
          <a:xfrm>
            <a:off x="1297500" y="1972550"/>
            <a:ext cx="3798900" cy="24159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68" name="Google Shape;68;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46"/>
          <p:cNvGrpSpPr/>
          <p:nvPr/>
        </p:nvGrpSpPr>
        <p:grpSpPr>
          <a:xfrm>
            <a:off x="4406400" y="0"/>
            <a:ext cx="4737600" cy="5143500"/>
            <a:chOff x="4406400" y="0"/>
            <a:chExt cx="4737600" cy="5143500"/>
          </a:xfrm>
        </p:grpSpPr>
        <p:sp>
          <p:nvSpPr>
            <p:cNvPr id="71" name="Google Shape;71;p46"/>
            <p:cNvSpPr/>
            <p:nvPr/>
          </p:nvSpPr>
          <p:spPr>
            <a:xfrm rot="5400000">
              <a:off x="4407900" y="-1500"/>
              <a:ext cx="47346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46"/>
            <p:cNvSpPr/>
            <p:nvPr/>
          </p:nvSpPr>
          <p:spPr>
            <a:xfrm rot="5400000">
              <a:off x="4840825" y="6000"/>
              <a:ext cx="42987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46"/>
            <p:cNvSpPr/>
            <p:nvPr/>
          </p:nvSpPr>
          <p:spPr>
            <a:xfrm rot="-5400000">
              <a:off x="5618399" y="123664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46"/>
            <p:cNvSpPr/>
            <p:nvPr/>
          </p:nvSpPr>
          <p:spPr>
            <a:xfrm flipH="1">
              <a:off x="5849857" y="144407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46"/>
            <p:cNvSpPr/>
            <p:nvPr/>
          </p:nvSpPr>
          <p:spPr>
            <a:xfrm rot="-5400000">
              <a:off x="5987081" y="246974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46"/>
            <p:cNvSpPr/>
            <p:nvPr/>
          </p:nvSpPr>
          <p:spPr>
            <a:xfrm flipH="1">
              <a:off x="6222115" y="2677179"/>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46"/>
            <p:cNvSpPr/>
            <p:nvPr/>
          </p:nvSpPr>
          <p:spPr>
            <a:xfrm rot="-5400000">
              <a:off x="6675341" y="186224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46"/>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46"/>
            <p:cNvSpPr/>
            <p:nvPr/>
          </p:nvSpPr>
          <p:spPr>
            <a:xfrm rot="-5400000">
              <a:off x="6861141" y="247808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46"/>
            <p:cNvSpPr/>
            <p:nvPr/>
          </p:nvSpPr>
          <p:spPr>
            <a:xfrm flipH="1">
              <a:off x="7965266" y="269319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46"/>
            <p:cNvSpPr/>
            <p:nvPr/>
          </p:nvSpPr>
          <p:spPr>
            <a:xfrm flipH="1">
              <a:off x="8145082" y="330903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46"/>
            <p:cNvSpPr/>
            <p:nvPr/>
          </p:nvSpPr>
          <p:spPr>
            <a:xfrm rot="-5400000">
              <a:off x="7047599" y="309534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46"/>
            <p:cNvSpPr/>
            <p:nvPr/>
          </p:nvSpPr>
          <p:spPr>
            <a:xfrm flipH="1">
              <a:off x="7276649" y="330278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46"/>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46"/>
            <p:cNvSpPr/>
            <p:nvPr/>
          </p:nvSpPr>
          <p:spPr>
            <a:xfrm flipH="1">
              <a:off x="7462448" y="391862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46"/>
            <p:cNvSpPr/>
            <p:nvPr/>
          </p:nvSpPr>
          <p:spPr>
            <a:xfrm rot="-5400000">
              <a:off x="8102491" y="37188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46"/>
            <p:cNvSpPr/>
            <p:nvPr/>
          </p:nvSpPr>
          <p:spPr>
            <a:xfrm flipH="1">
              <a:off x="8334533" y="392629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46"/>
            <p:cNvSpPr/>
            <p:nvPr/>
          </p:nvSpPr>
          <p:spPr>
            <a:xfrm rot="-5400000">
              <a:off x="8288290" y="433470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 name="Google Shape;89;p46"/>
          <p:cNvSpPr txBox="1">
            <a:spLocks noGrp="1"/>
          </p:cNvSpPr>
          <p:nvPr>
            <p:ph type="title"/>
          </p:nvPr>
        </p:nvSpPr>
        <p:spPr>
          <a:xfrm>
            <a:off x="823850" y="866775"/>
            <a:ext cx="4587000" cy="35211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0" name="Google Shape;90;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47"/>
          <p:cNvGrpSpPr/>
          <p:nvPr/>
        </p:nvGrpSpPr>
        <p:grpSpPr>
          <a:xfrm>
            <a:off x="0" y="381001"/>
            <a:ext cx="1037850" cy="1016288"/>
            <a:chOff x="0" y="381001"/>
            <a:chExt cx="1037850" cy="1016288"/>
          </a:xfrm>
        </p:grpSpPr>
        <p:sp>
          <p:nvSpPr>
            <p:cNvPr id="93" name="Google Shape;93;p4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4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p47"/>
          <p:cNvSpPr txBox="1">
            <a:spLocks noGrp="1"/>
          </p:cNvSpPr>
          <p:nvPr>
            <p:ph type="title"/>
          </p:nvPr>
        </p:nvSpPr>
        <p:spPr>
          <a:xfrm>
            <a:off x="1297500" y="1658325"/>
            <a:ext cx="3036300" cy="1751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6" name="Google Shape;96;p47"/>
          <p:cNvSpPr txBox="1">
            <a:spLocks noGrp="1"/>
          </p:cNvSpPr>
          <p:nvPr>
            <p:ph type="subTitle" idx="1"/>
          </p:nvPr>
        </p:nvSpPr>
        <p:spPr>
          <a:xfrm>
            <a:off x="1297500" y="3538000"/>
            <a:ext cx="3036300" cy="506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97" name="Google Shape;97;p47"/>
          <p:cNvSpPr txBox="1">
            <a:spLocks noGrp="1"/>
          </p:cNvSpPr>
          <p:nvPr>
            <p:ph type="body" idx="2"/>
          </p:nvPr>
        </p:nvSpPr>
        <p:spPr>
          <a:xfrm>
            <a:off x="4648200" y="1696600"/>
            <a:ext cx="3676800" cy="2347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98" name="Google Shape;98;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48"/>
          <p:cNvGrpSpPr/>
          <p:nvPr/>
        </p:nvGrpSpPr>
        <p:grpSpPr>
          <a:xfrm>
            <a:off x="0" y="4128572"/>
            <a:ext cx="698925" cy="684657"/>
            <a:chOff x="0" y="3785672"/>
            <a:chExt cx="698925" cy="684657"/>
          </a:xfrm>
        </p:grpSpPr>
        <p:sp>
          <p:nvSpPr>
            <p:cNvPr id="101" name="Google Shape;101;p48"/>
            <p:cNvSpPr/>
            <p:nvPr/>
          </p:nvSpPr>
          <p:spPr>
            <a:xfrm rot="-5400000">
              <a:off x="0" y="3785672"/>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48"/>
            <p:cNvSpPr/>
            <p:nvPr/>
          </p:nvSpPr>
          <p:spPr>
            <a:xfrm flipH="1">
              <a:off x="154125" y="3925529"/>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 name="Google Shape;103;p48"/>
          <p:cNvSpPr txBox="1">
            <a:spLocks noGrp="1"/>
          </p:cNvSpPr>
          <p:nvPr>
            <p:ph type="body" idx="1"/>
          </p:nvPr>
        </p:nvSpPr>
        <p:spPr>
          <a:xfrm>
            <a:off x="812725" y="4305375"/>
            <a:ext cx="6936000" cy="523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104" name="Google Shape;104;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7" name="Google Shape;7;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8" name="Google Shape;8;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
          <p:cNvSpPr txBox="1">
            <a:spLocks noGrp="1"/>
          </p:cNvSpPr>
          <p:nvPr>
            <p:ph type="ctrTitle"/>
          </p:nvPr>
        </p:nvSpPr>
        <p:spPr>
          <a:xfrm>
            <a:off x="3113675" y="1690350"/>
            <a:ext cx="6573900" cy="88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zh-TW" sz="4500">
                <a:latin typeface="DFKai-SB"/>
                <a:ea typeface="DFKai-SB"/>
                <a:cs typeface="DFKai-SB"/>
                <a:sym typeface="DFKai-SB"/>
              </a:rPr>
              <a:t>腫瘤細胞輔助檢驗系統</a:t>
            </a:r>
            <a:endParaRPr sz="4500">
              <a:latin typeface="DFKai-SB"/>
              <a:ea typeface="DFKai-SB"/>
              <a:cs typeface="DFKai-SB"/>
              <a:sym typeface="DFKai-SB"/>
            </a:endParaRPr>
          </a:p>
        </p:txBody>
      </p:sp>
      <p:sp>
        <p:nvSpPr>
          <p:cNvPr id="135" name="Google Shape;135;p1"/>
          <p:cNvSpPr txBox="1">
            <a:spLocks noGrp="1"/>
          </p:cNvSpPr>
          <p:nvPr>
            <p:ph type="subTitle" idx="1"/>
          </p:nvPr>
        </p:nvSpPr>
        <p:spPr>
          <a:xfrm>
            <a:off x="4629275" y="3415375"/>
            <a:ext cx="3766580" cy="129517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358"/>
              <a:buNone/>
            </a:pPr>
            <a:r>
              <a:rPr lang="zh-TW" sz="1603">
                <a:latin typeface="DFKai-SB"/>
                <a:ea typeface="DFKai-SB"/>
                <a:cs typeface="DFKai-SB"/>
                <a:sym typeface="DFKai-SB"/>
              </a:rPr>
              <a:t>資工四A  410817128 張紘齊</a:t>
            </a:r>
            <a:endParaRPr sz="1603">
              <a:latin typeface="DFKai-SB"/>
              <a:ea typeface="DFKai-SB"/>
              <a:cs typeface="DFKai-SB"/>
              <a:sym typeface="DFKai-SB"/>
            </a:endParaRPr>
          </a:p>
          <a:p>
            <a:pPr marL="0" lvl="0" indent="0" algn="l" rtl="0">
              <a:lnSpc>
                <a:spcPct val="115000"/>
              </a:lnSpc>
              <a:spcBef>
                <a:spcPts val="0"/>
              </a:spcBef>
              <a:spcAft>
                <a:spcPts val="0"/>
              </a:spcAft>
              <a:buSzPts val="358"/>
              <a:buNone/>
            </a:pPr>
            <a:r>
              <a:rPr lang="zh-TW" sz="1603">
                <a:latin typeface="DFKai-SB"/>
                <a:ea typeface="DFKai-SB"/>
                <a:cs typeface="DFKai-SB"/>
                <a:sym typeface="DFKai-SB"/>
              </a:rPr>
              <a:t>資工四A  410828501 陳品翰</a:t>
            </a:r>
            <a:endParaRPr sz="1603">
              <a:latin typeface="DFKai-SB"/>
              <a:ea typeface="DFKai-SB"/>
              <a:cs typeface="DFKai-SB"/>
              <a:sym typeface="DFKai-SB"/>
            </a:endParaRPr>
          </a:p>
          <a:p>
            <a:pPr marL="0" lvl="0" indent="0" algn="l" rtl="0">
              <a:lnSpc>
                <a:spcPct val="115000"/>
              </a:lnSpc>
              <a:spcBef>
                <a:spcPts val="0"/>
              </a:spcBef>
              <a:spcAft>
                <a:spcPts val="0"/>
              </a:spcAft>
              <a:buSzPts val="358"/>
              <a:buNone/>
            </a:pPr>
            <a:r>
              <a:rPr lang="zh-TW" sz="1603">
                <a:latin typeface="DFKai-SB"/>
                <a:ea typeface="DFKai-SB"/>
                <a:cs typeface="DFKai-SB"/>
                <a:sym typeface="DFKai-SB"/>
              </a:rPr>
              <a:t>資工四A  410803200 柯士翔</a:t>
            </a:r>
            <a:endParaRPr sz="1603">
              <a:latin typeface="DFKai-SB"/>
              <a:ea typeface="DFKai-SB"/>
              <a:cs typeface="DFKai-SB"/>
              <a:sym typeface="DFKai-SB"/>
            </a:endParaRPr>
          </a:p>
          <a:p>
            <a:pPr marL="0" lvl="0" indent="0" algn="l" rtl="0">
              <a:lnSpc>
                <a:spcPct val="115000"/>
              </a:lnSpc>
              <a:spcBef>
                <a:spcPts val="0"/>
              </a:spcBef>
              <a:spcAft>
                <a:spcPts val="0"/>
              </a:spcAft>
              <a:buSzPts val="358"/>
              <a:buNone/>
            </a:pPr>
            <a:r>
              <a:rPr lang="zh-TW" sz="1603">
                <a:latin typeface="DFKai-SB"/>
                <a:ea typeface="DFKai-SB"/>
                <a:cs typeface="DFKai-SB"/>
                <a:sym typeface="DFKai-SB"/>
              </a:rPr>
              <a:t>資工四A  410817102 蔣懷寬</a:t>
            </a:r>
            <a:endParaRPr sz="1603">
              <a:latin typeface="DFKai-SB"/>
              <a:ea typeface="DFKai-SB"/>
              <a:cs typeface="DFKai-SB"/>
              <a:sym typeface="DFKai-SB"/>
            </a:endParaRPr>
          </a:p>
          <a:p>
            <a:pPr marL="0" lvl="0" indent="0" algn="l" rtl="0">
              <a:lnSpc>
                <a:spcPct val="80000"/>
              </a:lnSpc>
              <a:spcBef>
                <a:spcPts val="0"/>
              </a:spcBef>
              <a:spcAft>
                <a:spcPts val="0"/>
              </a:spcAft>
              <a:buSzPts val="358"/>
              <a:buNone/>
            </a:pPr>
            <a:endParaRPr sz="42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17eaa7741dc_0_14"/>
          <p:cNvSpPr txBox="1">
            <a:spLocks noGrp="1"/>
          </p:cNvSpPr>
          <p:nvPr>
            <p:ph type="ctrTitle"/>
          </p:nvPr>
        </p:nvSpPr>
        <p:spPr>
          <a:xfrm>
            <a:off x="3235300" y="1930800"/>
            <a:ext cx="3395700" cy="1281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sz="5600">
                <a:latin typeface="DFKai-SB"/>
                <a:ea typeface="DFKai-SB"/>
                <a:cs typeface="DFKai-SB"/>
                <a:sym typeface="DFKai-SB"/>
              </a:rPr>
              <a:t>標註圖片</a:t>
            </a:r>
            <a:endParaRPr sz="5600">
              <a:latin typeface="DFKai-SB"/>
              <a:ea typeface="DFKai-SB"/>
              <a:cs typeface="DFKai-SB"/>
              <a:sym typeface="DFKai-SB"/>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178da6c2a52_8_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LabelImg</a:t>
            </a:r>
            <a:endParaRPr/>
          </a:p>
        </p:txBody>
      </p:sp>
      <p:pic>
        <p:nvPicPr>
          <p:cNvPr id="228" name="Google Shape;228;g178da6c2a52_8_15"/>
          <p:cNvPicPr preferRelativeResize="0"/>
          <p:nvPr/>
        </p:nvPicPr>
        <p:blipFill>
          <a:blip r:embed="rId3">
            <a:alphaModFix/>
          </a:blip>
          <a:stretch>
            <a:fillRect/>
          </a:stretch>
        </p:blipFill>
        <p:spPr>
          <a:xfrm>
            <a:off x="1389075" y="1162700"/>
            <a:ext cx="6855749" cy="3681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178da6c2a52_8_27"/>
          <p:cNvSpPr txBox="1">
            <a:spLocks noGrp="1"/>
          </p:cNvSpPr>
          <p:nvPr>
            <p:ph type="title"/>
          </p:nvPr>
        </p:nvSpPr>
        <p:spPr>
          <a:xfrm>
            <a:off x="1360100" y="631525"/>
            <a:ext cx="7038900" cy="57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1.訓練之圖片檔以及對應圖片之標記檔</a:t>
            </a:r>
            <a:endParaRPr/>
          </a:p>
        </p:txBody>
      </p:sp>
      <p:pic>
        <p:nvPicPr>
          <p:cNvPr id="234" name="Google Shape;234;g178da6c2a52_8_27"/>
          <p:cNvPicPr preferRelativeResize="0"/>
          <p:nvPr/>
        </p:nvPicPr>
        <p:blipFill>
          <a:blip r:embed="rId3">
            <a:alphaModFix/>
          </a:blip>
          <a:stretch>
            <a:fillRect/>
          </a:stretch>
        </p:blipFill>
        <p:spPr>
          <a:xfrm>
            <a:off x="621676" y="1919138"/>
            <a:ext cx="4034601" cy="2406801"/>
          </a:xfrm>
          <a:prstGeom prst="rect">
            <a:avLst/>
          </a:prstGeom>
          <a:noFill/>
          <a:ln>
            <a:noFill/>
          </a:ln>
        </p:spPr>
      </p:pic>
      <p:pic>
        <p:nvPicPr>
          <p:cNvPr id="235" name="Google Shape;235;g178da6c2a52_8_27"/>
          <p:cNvPicPr preferRelativeResize="0"/>
          <p:nvPr/>
        </p:nvPicPr>
        <p:blipFill>
          <a:blip r:embed="rId4">
            <a:alphaModFix/>
          </a:blip>
          <a:stretch>
            <a:fillRect/>
          </a:stretch>
        </p:blipFill>
        <p:spPr>
          <a:xfrm>
            <a:off x="4883875" y="1933188"/>
            <a:ext cx="4034601" cy="2378718"/>
          </a:xfrm>
          <a:prstGeom prst="rect">
            <a:avLst/>
          </a:prstGeom>
          <a:noFill/>
          <a:ln>
            <a:noFill/>
          </a:ln>
        </p:spPr>
      </p:pic>
      <p:sp>
        <p:nvSpPr>
          <p:cNvPr id="236" name="Google Shape;236;g178da6c2a52_8_27"/>
          <p:cNvSpPr txBox="1"/>
          <p:nvPr/>
        </p:nvSpPr>
        <p:spPr>
          <a:xfrm>
            <a:off x="2552975" y="1486800"/>
            <a:ext cx="21033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zh-TW" sz="1700">
                <a:solidFill>
                  <a:schemeClr val="lt1"/>
                </a:solidFill>
                <a:latin typeface="Lato"/>
                <a:ea typeface="Lato"/>
                <a:cs typeface="Lato"/>
                <a:sym typeface="Lato"/>
              </a:rPr>
              <a:t>Images</a:t>
            </a:r>
            <a:endParaRPr sz="1700">
              <a:solidFill>
                <a:schemeClr val="lt1"/>
              </a:solidFill>
              <a:latin typeface="Lato"/>
              <a:ea typeface="Lato"/>
              <a:cs typeface="Lato"/>
              <a:sym typeface="Lato"/>
            </a:endParaRPr>
          </a:p>
        </p:txBody>
      </p:sp>
      <p:sp>
        <p:nvSpPr>
          <p:cNvPr id="237" name="Google Shape;237;g178da6c2a52_8_27"/>
          <p:cNvSpPr txBox="1"/>
          <p:nvPr/>
        </p:nvSpPr>
        <p:spPr>
          <a:xfrm>
            <a:off x="6815175" y="1486800"/>
            <a:ext cx="2103300" cy="4464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zh-TW" sz="1700">
                <a:solidFill>
                  <a:schemeClr val="lt1"/>
                </a:solidFill>
                <a:latin typeface="Lato"/>
                <a:ea typeface="Lato"/>
                <a:cs typeface="Lato"/>
                <a:sym typeface="Lato"/>
              </a:rPr>
              <a:t>Labels</a:t>
            </a:r>
            <a:endParaRPr sz="1700">
              <a:solidFill>
                <a:schemeClr val="l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g178da6c2a52_8_34"/>
          <p:cNvSpPr txBox="1">
            <a:spLocks noGrp="1"/>
          </p:cNvSpPr>
          <p:nvPr>
            <p:ph type="title"/>
          </p:nvPr>
        </p:nvSpPr>
        <p:spPr>
          <a:xfrm>
            <a:off x="1351075" y="3294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標記檔之內容</a:t>
            </a:r>
            <a:endParaRPr/>
          </a:p>
        </p:txBody>
      </p:sp>
      <p:pic>
        <p:nvPicPr>
          <p:cNvPr id="243" name="Google Shape;243;g178da6c2a52_8_34"/>
          <p:cNvPicPr preferRelativeResize="0"/>
          <p:nvPr/>
        </p:nvPicPr>
        <p:blipFill>
          <a:blip r:embed="rId3">
            <a:alphaModFix/>
          </a:blip>
          <a:stretch>
            <a:fillRect/>
          </a:stretch>
        </p:blipFill>
        <p:spPr>
          <a:xfrm>
            <a:off x="1449600" y="802625"/>
            <a:ext cx="5601825" cy="41664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178da6c2a52_8_44"/>
          <p:cNvSpPr txBox="1">
            <a:spLocks noGrp="1"/>
          </p:cNvSpPr>
          <p:nvPr>
            <p:ph type="title"/>
          </p:nvPr>
        </p:nvSpPr>
        <p:spPr>
          <a:xfrm>
            <a:off x="1297500" y="393750"/>
            <a:ext cx="7024800" cy="86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zh-TW" sz="2660"/>
              <a:t>3.訓練之參數檔:</a:t>
            </a:r>
            <a:endParaRPr sz="2660"/>
          </a:p>
          <a:p>
            <a:pPr marL="0" lvl="0" indent="0" algn="ctr" rtl="0">
              <a:spcBef>
                <a:spcPts val="0"/>
              </a:spcBef>
              <a:spcAft>
                <a:spcPts val="0"/>
              </a:spcAft>
              <a:buSzPts val="990"/>
              <a:buNone/>
            </a:pPr>
            <a:r>
              <a:rPr lang="zh-TW" sz="2160"/>
              <a:t>主要由cfg,data,names,weight檔做設定</a:t>
            </a:r>
            <a:endParaRPr sz="2160"/>
          </a:p>
          <a:p>
            <a:pPr marL="0" lvl="0" indent="0" algn="ctr" rtl="0">
              <a:spcBef>
                <a:spcPts val="0"/>
              </a:spcBef>
              <a:spcAft>
                <a:spcPts val="0"/>
              </a:spcAft>
              <a:buSzPts val="990"/>
              <a:buNone/>
            </a:pPr>
            <a:endParaRPr sz="2660"/>
          </a:p>
          <a:p>
            <a:pPr marL="0" lvl="0" indent="0" algn="l" rtl="0">
              <a:spcBef>
                <a:spcPts val="0"/>
              </a:spcBef>
              <a:spcAft>
                <a:spcPts val="0"/>
              </a:spcAft>
              <a:buSzPts val="990"/>
              <a:buNone/>
            </a:pPr>
            <a:endParaRPr sz="2160"/>
          </a:p>
        </p:txBody>
      </p:sp>
      <p:pic>
        <p:nvPicPr>
          <p:cNvPr id="249" name="Google Shape;249;g178da6c2a52_8_44"/>
          <p:cNvPicPr preferRelativeResize="0"/>
          <p:nvPr/>
        </p:nvPicPr>
        <p:blipFill>
          <a:blip r:embed="rId3">
            <a:alphaModFix/>
          </a:blip>
          <a:stretch>
            <a:fillRect/>
          </a:stretch>
        </p:blipFill>
        <p:spPr>
          <a:xfrm>
            <a:off x="3324225" y="3346200"/>
            <a:ext cx="5619750" cy="1581150"/>
          </a:xfrm>
          <a:prstGeom prst="rect">
            <a:avLst/>
          </a:prstGeom>
          <a:noFill/>
          <a:ln>
            <a:noFill/>
          </a:ln>
        </p:spPr>
      </p:pic>
      <p:pic>
        <p:nvPicPr>
          <p:cNvPr id="250" name="Google Shape;250;g178da6c2a52_8_44"/>
          <p:cNvPicPr preferRelativeResize="0"/>
          <p:nvPr/>
        </p:nvPicPr>
        <p:blipFill>
          <a:blip r:embed="rId4">
            <a:alphaModFix/>
          </a:blip>
          <a:stretch>
            <a:fillRect/>
          </a:stretch>
        </p:blipFill>
        <p:spPr>
          <a:xfrm>
            <a:off x="7200900" y="1866763"/>
            <a:ext cx="1666875" cy="866775"/>
          </a:xfrm>
          <a:prstGeom prst="rect">
            <a:avLst/>
          </a:prstGeom>
          <a:noFill/>
          <a:ln>
            <a:noFill/>
          </a:ln>
        </p:spPr>
      </p:pic>
      <p:pic>
        <p:nvPicPr>
          <p:cNvPr id="251" name="Google Shape;251;g178da6c2a52_8_44"/>
          <p:cNvPicPr preferRelativeResize="0"/>
          <p:nvPr/>
        </p:nvPicPr>
        <p:blipFill>
          <a:blip r:embed="rId5">
            <a:alphaModFix/>
          </a:blip>
          <a:stretch>
            <a:fillRect/>
          </a:stretch>
        </p:blipFill>
        <p:spPr>
          <a:xfrm>
            <a:off x="409575" y="2450850"/>
            <a:ext cx="2686050" cy="2476500"/>
          </a:xfrm>
          <a:prstGeom prst="rect">
            <a:avLst/>
          </a:prstGeom>
          <a:noFill/>
          <a:ln>
            <a:noFill/>
          </a:ln>
        </p:spPr>
      </p:pic>
      <p:sp>
        <p:nvSpPr>
          <p:cNvPr id="252" name="Google Shape;252;g178da6c2a52_8_44"/>
          <p:cNvSpPr txBox="1"/>
          <p:nvPr/>
        </p:nvSpPr>
        <p:spPr>
          <a:xfrm>
            <a:off x="1553625" y="2003825"/>
            <a:ext cx="16182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zh-TW">
                <a:solidFill>
                  <a:schemeClr val="lt1"/>
                </a:solidFill>
                <a:latin typeface="Lato"/>
                <a:ea typeface="Lato"/>
                <a:cs typeface="Lato"/>
                <a:sym typeface="Lato"/>
              </a:rPr>
              <a:t>.cfg</a:t>
            </a:r>
            <a:endParaRPr>
              <a:solidFill>
                <a:schemeClr val="lt1"/>
              </a:solidFill>
              <a:latin typeface="Lato"/>
              <a:ea typeface="Lato"/>
              <a:cs typeface="Lato"/>
              <a:sym typeface="Lato"/>
            </a:endParaRPr>
          </a:p>
        </p:txBody>
      </p:sp>
      <p:sp>
        <p:nvSpPr>
          <p:cNvPr id="253" name="Google Shape;253;g178da6c2a52_8_44"/>
          <p:cNvSpPr txBox="1"/>
          <p:nvPr/>
        </p:nvSpPr>
        <p:spPr>
          <a:xfrm>
            <a:off x="7325763" y="1520313"/>
            <a:ext cx="16182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zh-TW">
                <a:solidFill>
                  <a:schemeClr val="lt1"/>
                </a:solidFill>
                <a:latin typeface="Lato"/>
                <a:ea typeface="Lato"/>
                <a:cs typeface="Lato"/>
                <a:sym typeface="Lato"/>
              </a:rPr>
              <a:t> .names</a:t>
            </a:r>
            <a:endParaRPr>
              <a:solidFill>
                <a:schemeClr val="lt1"/>
              </a:solidFill>
              <a:latin typeface="Lato"/>
              <a:ea typeface="Lato"/>
              <a:cs typeface="Lato"/>
              <a:sym typeface="Lato"/>
            </a:endParaRPr>
          </a:p>
        </p:txBody>
      </p:sp>
      <p:sp>
        <p:nvSpPr>
          <p:cNvPr id="254" name="Google Shape;254;g178da6c2a52_8_44"/>
          <p:cNvSpPr txBox="1"/>
          <p:nvPr/>
        </p:nvSpPr>
        <p:spPr>
          <a:xfrm>
            <a:off x="7401975" y="2946000"/>
            <a:ext cx="16182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zh-TW">
                <a:solidFill>
                  <a:schemeClr val="lt1"/>
                </a:solidFill>
                <a:latin typeface="Lato"/>
                <a:ea typeface="Lato"/>
                <a:cs typeface="Lato"/>
                <a:sym typeface="Lato"/>
              </a:rPr>
              <a:t>.data</a:t>
            </a:r>
            <a:endParaRPr>
              <a:solidFill>
                <a:schemeClr val="lt1"/>
              </a:solidFill>
              <a:latin typeface="Lato"/>
              <a:ea typeface="Lato"/>
              <a:cs typeface="Lato"/>
              <a:sym typeface="Lato"/>
            </a:endParaRPr>
          </a:p>
        </p:txBody>
      </p:sp>
      <p:pic>
        <p:nvPicPr>
          <p:cNvPr id="255" name="Google Shape;255;g178da6c2a52_8_44"/>
          <p:cNvPicPr preferRelativeResize="0"/>
          <p:nvPr/>
        </p:nvPicPr>
        <p:blipFill>
          <a:blip r:embed="rId6">
            <a:alphaModFix/>
          </a:blip>
          <a:stretch>
            <a:fillRect/>
          </a:stretch>
        </p:blipFill>
        <p:spPr>
          <a:xfrm>
            <a:off x="3629550" y="1874575"/>
            <a:ext cx="3238500" cy="904875"/>
          </a:xfrm>
          <a:prstGeom prst="rect">
            <a:avLst/>
          </a:prstGeom>
          <a:noFill/>
          <a:ln>
            <a:noFill/>
          </a:ln>
        </p:spPr>
      </p:pic>
      <p:sp>
        <p:nvSpPr>
          <p:cNvPr id="256" name="Google Shape;256;g178da6c2a52_8_44"/>
          <p:cNvSpPr txBox="1"/>
          <p:nvPr/>
        </p:nvSpPr>
        <p:spPr>
          <a:xfrm>
            <a:off x="5249838" y="1466563"/>
            <a:ext cx="16182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zh-TW">
                <a:solidFill>
                  <a:schemeClr val="lt1"/>
                </a:solidFill>
                <a:latin typeface="Lato"/>
                <a:ea typeface="Lato"/>
                <a:cs typeface="Lato"/>
                <a:sym typeface="Lato"/>
              </a:rPr>
              <a:t> .weights</a:t>
            </a:r>
            <a:endParaRPr>
              <a:solidFill>
                <a:schemeClr val="l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7"/>
          <p:cNvSpPr txBox="1">
            <a:spLocks noGrp="1"/>
          </p:cNvSpPr>
          <p:nvPr>
            <p:ph type="ctrTitle"/>
          </p:nvPr>
        </p:nvSpPr>
        <p:spPr>
          <a:xfrm>
            <a:off x="3082950" y="2033550"/>
            <a:ext cx="5928300" cy="175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zh-TW" sz="5500">
                <a:latin typeface="DFKai-SB"/>
                <a:ea typeface="DFKai-SB"/>
                <a:cs typeface="DFKai-SB"/>
                <a:sym typeface="DFKai-SB"/>
              </a:rPr>
              <a:t>模型訓練</a:t>
            </a:r>
            <a:endParaRPr sz="5500">
              <a:latin typeface="DFKai-SB"/>
              <a:ea typeface="DFKai-SB"/>
              <a:cs typeface="DFKai-SB"/>
              <a:sym typeface="DFKai-SB"/>
            </a:endParaRPr>
          </a:p>
        </p:txBody>
      </p:sp>
      <p:pic>
        <p:nvPicPr>
          <p:cNvPr id="262" name="Google Shape;262;p17"/>
          <p:cNvPicPr preferRelativeResize="0"/>
          <p:nvPr/>
        </p:nvPicPr>
        <p:blipFill rotWithShape="1">
          <a:blip r:embed="rId3">
            <a:alphaModFix/>
          </a:blip>
          <a:srcRect/>
          <a:stretch/>
        </p:blipFill>
        <p:spPr>
          <a:xfrm>
            <a:off x="7258650" y="3297450"/>
            <a:ext cx="1752600" cy="1752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4"/>
          <p:cNvSpPr txBox="1"/>
          <p:nvPr/>
        </p:nvSpPr>
        <p:spPr>
          <a:xfrm>
            <a:off x="1588975" y="808275"/>
            <a:ext cx="67509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zh-TW" sz="1300">
                <a:solidFill>
                  <a:schemeClr val="lt1"/>
                </a:solidFill>
                <a:latin typeface="Lato"/>
                <a:ea typeface="Lato"/>
                <a:cs typeface="Lato"/>
                <a:sym typeface="Lato"/>
              </a:rPr>
              <a:t>在AIDMS上建立Datasets</a:t>
            </a:r>
            <a:endParaRPr sz="1300">
              <a:solidFill>
                <a:schemeClr val="lt1"/>
              </a:solidFill>
              <a:latin typeface="Lato"/>
              <a:ea typeface="Lato"/>
              <a:cs typeface="Lato"/>
              <a:sym typeface="Lato"/>
            </a:endParaRPr>
          </a:p>
          <a:p>
            <a:pPr marL="0" lvl="0" indent="0" algn="l" rtl="0">
              <a:lnSpc>
                <a:spcPct val="115000"/>
              </a:lnSpc>
              <a:spcBef>
                <a:spcPts val="0"/>
              </a:spcBef>
              <a:spcAft>
                <a:spcPts val="0"/>
              </a:spcAft>
              <a:buNone/>
            </a:pPr>
            <a:r>
              <a:rPr lang="zh-TW" sz="1300">
                <a:solidFill>
                  <a:schemeClr val="lt1"/>
                </a:solidFill>
                <a:latin typeface="Lato"/>
                <a:ea typeface="Lato"/>
                <a:cs typeface="Lato"/>
                <a:sym typeface="Lato"/>
              </a:rPr>
              <a:t>	依序上傳細胞圖片以及其所對應的xml標記檔</a:t>
            </a:r>
            <a:endParaRPr sz="1300">
              <a:solidFill>
                <a:schemeClr val="lt1"/>
              </a:solidFill>
              <a:latin typeface="Lato"/>
              <a:ea typeface="Lato"/>
              <a:cs typeface="Lato"/>
              <a:sym typeface="Lato"/>
            </a:endParaRPr>
          </a:p>
        </p:txBody>
      </p:sp>
      <p:pic>
        <p:nvPicPr>
          <p:cNvPr id="268" name="Google Shape;268;p24"/>
          <p:cNvPicPr preferRelativeResize="0"/>
          <p:nvPr/>
        </p:nvPicPr>
        <p:blipFill>
          <a:blip r:embed="rId3">
            <a:alphaModFix/>
          </a:blip>
          <a:stretch>
            <a:fillRect/>
          </a:stretch>
        </p:blipFill>
        <p:spPr>
          <a:xfrm>
            <a:off x="152400" y="1575675"/>
            <a:ext cx="8839200" cy="33805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178da6c2a52_10_7"/>
          <p:cNvSpPr txBox="1">
            <a:spLocks noGrp="1"/>
          </p:cNvSpPr>
          <p:nvPr>
            <p:ph type="body" idx="1"/>
          </p:nvPr>
        </p:nvSpPr>
        <p:spPr>
          <a:xfrm>
            <a:off x="1361775" y="391875"/>
            <a:ext cx="7097400" cy="875700"/>
          </a:xfrm>
          <a:prstGeom prst="rect">
            <a:avLst/>
          </a:prstGeom>
        </p:spPr>
        <p:txBody>
          <a:bodyPr spcFirstLastPara="1" wrap="square" lIns="91425" tIns="91425" rIns="91425" bIns="91425" anchor="t" anchorCtr="0">
            <a:normAutofit/>
          </a:bodyPr>
          <a:lstStyle/>
          <a:p>
            <a:pPr marL="0" lvl="0" indent="457200" algn="l" rtl="0">
              <a:spcBef>
                <a:spcPts val="0"/>
              </a:spcBef>
              <a:spcAft>
                <a:spcPts val="0"/>
              </a:spcAft>
              <a:buNone/>
            </a:pPr>
            <a:r>
              <a:rPr lang="zh-TW"/>
              <a:t>接下來即可建立訓練模型的Jobs，調整訓練模型所使用的資源量，以及選擇模型，這裡我們所使用的模型是yolov4，後續會做相關介紹。</a:t>
            </a:r>
            <a:endParaRPr/>
          </a:p>
          <a:p>
            <a:pPr marL="0" lvl="0" indent="0" algn="l" rtl="0">
              <a:spcBef>
                <a:spcPts val="0"/>
              </a:spcBef>
              <a:spcAft>
                <a:spcPts val="0"/>
              </a:spcAft>
              <a:buNone/>
            </a:pPr>
            <a:r>
              <a:rPr lang="zh-TW"/>
              <a:t>	系統會將我們所上傳的Datasets分成測試集驗證集跟訓練集。</a:t>
            </a:r>
            <a:endParaRPr/>
          </a:p>
        </p:txBody>
      </p:sp>
      <p:pic>
        <p:nvPicPr>
          <p:cNvPr id="274" name="Google Shape;274;g178da6c2a52_10_7"/>
          <p:cNvPicPr preferRelativeResize="0"/>
          <p:nvPr/>
        </p:nvPicPr>
        <p:blipFill>
          <a:blip r:embed="rId3">
            <a:alphaModFix/>
          </a:blip>
          <a:stretch>
            <a:fillRect/>
          </a:stretch>
        </p:blipFill>
        <p:spPr>
          <a:xfrm>
            <a:off x="970925" y="1414450"/>
            <a:ext cx="3153075" cy="3647151"/>
          </a:xfrm>
          <a:prstGeom prst="rect">
            <a:avLst/>
          </a:prstGeom>
          <a:noFill/>
          <a:ln>
            <a:noFill/>
          </a:ln>
        </p:spPr>
      </p:pic>
      <p:pic>
        <p:nvPicPr>
          <p:cNvPr id="275" name="Google Shape;275;g178da6c2a52_10_7"/>
          <p:cNvPicPr preferRelativeResize="0"/>
          <p:nvPr/>
        </p:nvPicPr>
        <p:blipFill>
          <a:blip r:embed="rId4">
            <a:alphaModFix/>
          </a:blip>
          <a:stretch>
            <a:fillRect/>
          </a:stretch>
        </p:blipFill>
        <p:spPr>
          <a:xfrm>
            <a:off x="4276400" y="1419975"/>
            <a:ext cx="4162425" cy="3552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178da6c2a52_10_12"/>
          <p:cNvSpPr txBox="1">
            <a:spLocks noGrp="1"/>
          </p:cNvSpPr>
          <p:nvPr>
            <p:ph type="body" idx="1"/>
          </p:nvPr>
        </p:nvSpPr>
        <p:spPr>
          <a:xfrm>
            <a:off x="1221575" y="817450"/>
            <a:ext cx="7053900" cy="1267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調整訓練模型的Batch size及Iterations就可以開始訓練</a:t>
            </a:r>
            <a:endParaRPr/>
          </a:p>
        </p:txBody>
      </p:sp>
      <p:pic>
        <p:nvPicPr>
          <p:cNvPr id="281" name="Google Shape;281;g178da6c2a52_10_12"/>
          <p:cNvPicPr preferRelativeResize="0"/>
          <p:nvPr/>
        </p:nvPicPr>
        <p:blipFill>
          <a:blip r:embed="rId3">
            <a:alphaModFix/>
          </a:blip>
          <a:stretch>
            <a:fillRect/>
          </a:stretch>
        </p:blipFill>
        <p:spPr>
          <a:xfrm>
            <a:off x="583237" y="2221776"/>
            <a:ext cx="7977524" cy="24549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g17eaa7741dc_0_25"/>
          <p:cNvSpPr txBox="1">
            <a:spLocks noGrp="1"/>
          </p:cNvSpPr>
          <p:nvPr>
            <p:ph type="ctrTitle"/>
          </p:nvPr>
        </p:nvSpPr>
        <p:spPr>
          <a:xfrm>
            <a:off x="3052350" y="1849850"/>
            <a:ext cx="5928300" cy="175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zh-TW" sz="5500">
                <a:latin typeface="DFKai-SB"/>
                <a:ea typeface="DFKai-SB"/>
                <a:cs typeface="DFKai-SB"/>
                <a:sym typeface="DFKai-SB"/>
              </a:rPr>
              <a:t>預測結果</a:t>
            </a:r>
            <a:endParaRPr sz="5500">
              <a:latin typeface="DFKai-SB"/>
              <a:ea typeface="DFKai-SB"/>
              <a:cs typeface="DFKai-SB"/>
              <a:sym typeface="DFKai-SB"/>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
          <p:cNvSpPr txBox="1">
            <a:spLocks noGrp="1"/>
          </p:cNvSpPr>
          <p:nvPr>
            <p:ph type="ctrTitle"/>
          </p:nvPr>
        </p:nvSpPr>
        <p:spPr>
          <a:xfrm>
            <a:off x="1015875" y="2652325"/>
            <a:ext cx="1990800" cy="1076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zh-TW" sz="5500">
                <a:latin typeface="DFKai-SB"/>
                <a:ea typeface="DFKai-SB"/>
                <a:cs typeface="DFKai-SB"/>
                <a:sym typeface="DFKai-SB"/>
              </a:rPr>
              <a:t>目錄</a:t>
            </a:r>
            <a:endParaRPr sz="5500">
              <a:latin typeface="DFKai-SB"/>
              <a:ea typeface="DFKai-SB"/>
              <a:cs typeface="DFKai-SB"/>
              <a:sym typeface="DFKai-SB"/>
            </a:endParaRPr>
          </a:p>
        </p:txBody>
      </p:sp>
      <p:sp>
        <p:nvSpPr>
          <p:cNvPr id="141" name="Google Shape;141;p2"/>
          <p:cNvSpPr/>
          <p:nvPr/>
        </p:nvSpPr>
        <p:spPr>
          <a:xfrm>
            <a:off x="6158500" y="850928"/>
            <a:ext cx="2727000" cy="519480"/>
          </a:xfrm>
          <a:prstGeom prst="flowChartTerminator">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
          <p:cNvSpPr/>
          <p:nvPr/>
        </p:nvSpPr>
        <p:spPr>
          <a:xfrm>
            <a:off x="6158500" y="818163"/>
            <a:ext cx="696600" cy="585000"/>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143" name="Google Shape;143;p2"/>
          <p:cNvSpPr txBox="1"/>
          <p:nvPr/>
        </p:nvSpPr>
        <p:spPr>
          <a:xfrm>
            <a:off x="7069925" y="836444"/>
            <a:ext cx="14058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600"/>
              <a:buFont typeface="Arial"/>
              <a:buNone/>
            </a:pPr>
            <a:r>
              <a:rPr lang="zh-TW" sz="2600" b="0" i="0" u="none" strike="noStrike" cap="none">
                <a:solidFill>
                  <a:schemeClr val="lt1"/>
                </a:solidFill>
                <a:latin typeface="DFKai-SB"/>
                <a:ea typeface="DFKai-SB"/>
                <a:cs typeface="DFKai-SB"/>
                <a:sym typeface="DFKai-SB"/>
              </a:rPr>
              <a:t>流程圖</a:t>
            </a:r>
            <a:endParaRPr sz="1400" b="0" i="0" u="none" strike="noStrike" cap="none">
              <a:solidFill>
                <a:srgbClr val="000000"/>
              </a:solidFill>
              <a:latin typeface="Arial"/>
              <a:ea typeface="Arial"/>
              <a:cs typeface="Arial"/>
              <a:sym typeface="Arial"/>
            </a:endParaRPr>
          </a:p>
        </p:txBody>
      </p:sp>
      <p:sp>
        <p:nvSpPr>
          <p:cNvPr id="144" name="Google Shape;144;p2"/>
          <p:cNvSpPr txBox="1"/>
          <p:nvPr/>
        </p:nvSpPr>
        <p:spPr>
          <a:xfrm>
            <a:off x="6225250" y="858100"/>
            <a:ext cx="5631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zh-TW" sz="2300" b="0" i="0" u="none" strike="noStrike" cap="none">
                <a:solidFill>
                  <a:srgbClr val="FFFFFF"/>
                </a:solidFill>
                <a:latin typeface="Lato"/>
                <a:ea typeface="Lato"/>
                <a:cs typeface="Lato"/>
                <a:sym typeface="Lato"/>
              </a:rPr>
              <a:t>02</a:t>
            </a:r>
            <a:endParaRPr sz="2300" b="0" i="0" u="none" strike="noStrike" cap="none">
              <a:solidFill>
                <a:srgbClr val="FFFFFF"/>
              </a:solidFill>
              <a:latin typeface="Lato"/>
              <a:ea typeface="Lato"/>
              <a:cs typeface="Lato"/>
              <a:sym typeface="Lato"/>
            </a:endParaRPr>
          </a:p>
        </p:txBody>
      </p:sp>
      <p:sp>
        <p:nvSpPr>
          <p:cNvPr id="145" name="Google Shape;145;p2"/>
          <p:cNvSpPr/>
          <p:nvPr/>
        </p:nvSpPr>
        <p:spPr>
          <a:xfrm>
            <a:off x="3282937" y="841791"/>
            <a:ext cx="2578068" cy="519480"/>
          </a:xfrm>
          <a:prstGeom prst="flowChartTerminator">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
          <p:cNvSpPr/>
          <p:nvPr/>
        </p:nvSpPr>
        <p:spPr>
          <a:xfrm>
            <a:off x="3282937" y="809025"/>
            <a:ext cx="658500" cy="585000"/>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147" name="Google Shape;147;p2"/>
          <p:cNvSpPr txBox="1"/>
          <p:nvPr/>
        </p:nvSpPr>
        <p:spPr>
          <a:xfrm>
            <a:off x="4293666" y="827306"/>
            <a:ext cx="13290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600"/>
              <a:buFont typeface="Arial"/>
              <a:buNone/>
            </a:pPr>
            <a:r>
              <a:rPr lang="zh-TW" sz="2600" b="0" i="0" u="none" strike="noStrike" cap="none">
                <a:solidFill>
                  <a:schemeClr val="lt1"/>
                </a:solidFill>
                <a:latin typeface="DFKai-SB"/>
                <a:ea typeface="DFKai-SB"/>
                <a:cs typeface="DFKai-SB"/>
                <a:sym typeface="DFKai-SB"/>
              </a:rPr>
              <a:t>動機</a:t>
            </a:r>
            <a:endParaRPr sz="1600" b="0" i="0" u="none" strike="noStrike" cap="none">
              <a:solidFill>
                <a:srgbClr val="000000"/>
              </a:solidFill>
              <a:latin typeface="DFKai-SB"/>
              <a:ea typeface="DFKai-SB"/>
              <a:cs typeface="DFKai-SB"/>
              <a:sym typeface="DFKai-SB"/>
            </a:endParaRPr>
          </a:p>
        </p:txBody>
      </p:sp>
      <p:sp>
        <p:nvSpPr>
          <p:cNvPr id="148" name="Google Shape;148;p2"/>
          <p:cNvSpPr txBox="1"/>
          <p:nvPr/>
        </p:nvSpPr>
        <p:spPr>
          <a:xfrm>
            <a:off x="3346041" y="848963"/>
            <a:ext cx="5322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zh-TW" sz="2300" b="0" i="0" u="none" strike="noStrike" cap="none">
                <a:solidFill>
                  <a:srgbClr val="FFFFFF"/>
                </a:solidFill>
                <a:latin typeface="Lato"/>
                <a:ea typeface="Lato"/>
                <a:cs typeface="Lato"/>
                <a:sym typeface="Lato"/>
              </a:rPr>
              <a:t>01</a:t>
            </a:r>
            <a:endParaRPr sz="2300" b="0" i="0" u="none" strike="noStrike" cap="none">
              <a:solidFill>
                <a:srgbClr val="FFFFFF"/>
              </a:solidFill>
              <a:latin typeface="Lato"/>
              <a:ea typeface="Lato"/>
              <a:cs typeface="Lato"/>
              <a:sym typeface="Lato"/>
            </a:endParaRPr>
          </a:p>
        </p:txBody>
      </p:sp>
      <p:sp>
        <p:nvSpPr>
          <p:cNvPr id="149" name="Google Shape;149;p2"/>
          <p:cNvSpPr/>
          <p:nvPr/>
        </p:nvSpPr>
        <p:spPr>
          <a:xfrm>
            <a:off x="3323938" y="3721975"/>
            <a:ext cx="2727000" cy="554094"/>
          </a:xfrm>
          <a:prstGeom prst="flowChartTerminator">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
          <p:cNvSpPr/>
          <p:nvPr/>
        </p:nvSpPr>
        <p:spPr>
          <a:xfrm>
            <a:off x="3323938" y="3687025"/>
            <a:ext cx="696600" cy="624000"/>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151" name="Google Shape;151;p2"/>
          <p:cNvSpPr txBox="1"/>
          <p:nvPr/>
        </p:nvSpPr>
        <p:spPr>
          <a:xfrm>
            <a:off x="4123613" y="3706525"/>
            <a:ext cx="16608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600"/>
              <a:buFont typeface="Arial"/>
              <a:buNone/>
            </a:pPr>
            <a:r>
              <a:rPr lang="zh-TW" sz="2600">
                <a:solidFill>
                  <a:schemeClr val="lt1"/>
                </a:solidFill>
                <a:latin typeface="DFKai-SB"/>
                <a:ea typeface="DFKai-SB"/>
                <a:cs typeface="DFKai-SB"/>
                <a:sym typeface="DFKai-SB"/>
              </a:rPr>
              <a:t>介面設計</a:t>
            </a:r>
            <a:endParaRPr sz="2600">
              <a:solidFill>
                <a:schemeClr val="lt1"/>
              </a:solidFill>
              <a:latin typeface="DFKai-SB"/>
              <a:ea typeface="DFKai-SB"/>
              <a:cs typeface="DFKai-SB"/>
              <a:sym typeface="DFKai-SB"/>
            </a:endParaRPr>
          </a:p>
        </p:txBody>
      </p:sp>
      <p:sp>
        <p:nvSpPr>
          <p:cNvPr id="152" name="Google Shape;152;p2"/>
          <p:cNvSpPr txBox="1"/>
          <p:nvPr/>
        </p:nvSpPr>
        <p:spPr>
          <a:xfrm>
            <a:off x="3390688" y="3729625"/>
            <a:ext cx="5631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zh-TW" sz="2300" b="0" i="0" u="none" strike="noStrike" cap="none">
                <a:solidFill>
                  <a:srgbClr val="FFFFFF"/>
                </a:solidFill>
                <a:latin typeface="Lato"/>
                <a:ea typeface="Lato"/>
                <a:cs typeface="Lato"/>
                <a:sym typeface="Lato"/>
              </a:rPr>
              <a:t>07</a:t>
            </a:r>
            <a:endParaRPr sz="2300" b="0" i="0" u="none" strike="noStrike" cap="none">
              <a:solidFill>
                <a:srgbClr val="FFFFFF"/>
              </a:solidFill>
              <a:latin typeface="Lato"/>
              <a:ea typeface="Lato"/>
              <a:cs typeface="Lato"/>
              <a:sym typeface="Lato"/>
            </a:endParaRPr>
          </a:p>
        </p:txBody>
      </p:sp>
      <p:sp>
        <p:nvSpPr>
          <p:cNvPr id="153" name="Google Shape;153;p2"/>
          <p:cNvSpPr/>
          <p:nvPr/>
        </p:nvSpPr>
        <p:spPr>
          <a:xfrm>
            <a:off x="3346038" y="2750905"/>
            <a:ext cx="2578068" cy="553986"/>
          </a:xfrm>
          <a:prstGeom prst="flowChartTerminator">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
          <p:cNvSpPr/>
          <p:nvPr/>
        </p:nvSpPr>
        <p:spPr>
          <a:xfrm>
            <a:off x="3346038" y="2715963"/>
            <a:ext cx="658800" cy="624000"/>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155" name="Google Shape;155;p2"/>
          <p:cNvSpPr txBox="1"/>
          <p:nvPr/>
        </p:nvSpPr>
        <p:spPr>
          <a:xfrm>
            <a:off x="3877575" y="2775825"/>
            <a:ext cx="21612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400"/>
              <a:buFont typeface="Arial"/>
              <a:buNone/>
            </a:pPr>
            <a:endParaRPr sz="600" b="0" i="0" u="none" strike="noStrike" cap="none">
              <a:solidFill>
                <a:srgbClr val="000000"/>
              </a:solidFill>
              <a:latin typeface="Arial"/>
              <a:ea typeface="Arial"/>
              <a:cs typeface="Arial"/>
              <a:sym typeface="Arial"/>
            </a:endParaRPr>
          </a:p>
        </p:txBody>
      </p:sp>
      <p:sp>
        <p:nvSpPr>
          <p:cNvPr id="156" name="Google Shape;156;p2"/>
          <p:cNvSpPr txBox="1"/>
          <p:nvPr/>
        </p:nvSpPr>
        <p:spPr>
          <a:xfrm>
            <a:off x="3409134" y="2758556"/>
            <a:ext cx="6588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zh-TW" sz="2300" b="0" i="0" u="none" strike="noStrike" cap="none">
                <a:solidFill>
                  <a:srgbClr val="FFFFFF"/>
                </a:solidFill>
                <a:latin typeface="Lato"/>
                <a:ea typeface="Lato"/>
                <a:cs typeface="Lato"/>
                <a:sym typeface="Lato"/>
              </a:rPr>
              <a:t>05</a:t>
            </a:r>
            <a:endParaRPr sz="2300" b="0" i="0" u="none" strike="noStrike" cap="none">
              <a:solidFill>
                <a:srgbClr val="FFFFFF"/>
              </a:solidFill>
              <a:latin typeface="Lato"/>
              <a:ea typeface="Lato"/>
              <a:cs typeface="Lato"/>
              <a:sym typeface="Lato"/>
            </a:endParaRPr>
          </a:p>
        </p:txBody>
      </p:sp>
      <p:sp>
        <p:nvSpPr>
          <p:cNvPr id="157" name="Google Shape;157;p2"/>
          <p:cNvSpPr/>
          <p:nvPr/>
        </p:nvSpPr>
        <p:spPr>
          <a:xfrm>
            <a:off x="3346049" y="1779875"/>
            <a:ext cx="2578068" cy="554094"/>
          </a:xfrm>
          <a:prstGeom prst="flowChartTerminator">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
          <p:cNvSpPr/>
          <p:nvPr/>
        </p:nvSpPr>
        <p:spPr>
          <a:xfrm>
            <a:off x="3346038" y="1744913"/>
            <a:ext cx="696600" cy="624000"/>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159" name="Google Shape;159;p2"/>
          <p:cNvSpPr txBox="1"/>
          <p:nvPr/>
        </p:nvSpPr>
        <p:spPr>
          <a:xfrm>
            <a:off x="3412788" y="1787513"/>
            <a:ext cx="5631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zh-TW" sz="2300" b="0" i="0" u="none" strike="noStrike" cap="none">
                <a:solidFill>
                  <a:srgbClr val="FFFFFF"/>
                </a:solidFill>
                <a:latin typeface="Lato"/>
                <a:ea typeface="Lato"/>
                <a:cs typeface="Lato"/>
                <a:sym typeface="Lato"/>
              </a:rPr>
              <a:t>03</a:t>
            </a:r>
            <a:endParaRPr sz="2300" b="0" i="0" u="none" strike="noStrike" cap="none">
              <a:solidFill>
                <a:srgbClr val="FFFFFF"/>
              </a:solidFill>
              <a:latin typeface="Lato"/>
              <a:ea typeface="Lato"/>
              <a:cs typeface="Lato"/>
              <a:sym typeface="Lato"/>
            </a:endParaRPr>
          </a:p>
        </p:txBody>
      </p:sp>
      <p:sp>
        <p:nvSpPr>
          <p:cNvPr id="160" name="Google Shape;160;p2"/>
          <p:cNvSpPr/>
          <p:nvPr/>
        </p:nvSpPr>
        <p:spPr>
          <a:xfrm>
            <a:off x="6301438" y="2752663"/>
            <a:ext cx="2727000" cy="554094"/>
          </a:xfrm>
          <a:prstGeom prst="flowChartTerminator">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
          <p:cNvSpPr/>
          <p:nvPr/>
        </p:nvSpPr>
        <p:spPr>
          <a:xfrm>
            <a:off x="6301438" y="2717713"/>
            <a:ext cx="696600" cy="624000"/>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162" name="Google Shape;162;p2"/>
          <p:cNvSpPr txBox="1"/>
          <p:nvPr/>
        </p:nvSpPr>
        <p:spPr>
          <a:xfrm>
            <a:off x="7106876" y="2737213"/>
            <a:ext cx="15933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600"/>
              <a:buFont typeface="Arial"/>
              <a:buNone/>
            </a:pPr>
            <a:r>
              <a:rPr lang="zh-TW" sz="2600">
                <a:solidFill>
                  <a:schemeClr val="lt1"/>
                </a:solidFill>
                <a:latin typeface="DFKai-SB"/>
                <a:ea typeface="DFKai-SB"/>
                <a:cs typeface="DFKai-SB"/>
                <a:sym typeface="DFKai-SB"/>
              </a:rPr>
              <a:t>預測結果</a:t>
            </a:r>
            <a:endParaRPr sz="1600" b="0" i="0" u="none" strike="noStrike" cap="none">
              <a:solidFill>
                <a:srgbClr val="000000"/>
              </a:solidFill>
              <a:latin typeface="DFKai-SB"/>
              <a:ea typeface="DFKai-SB"/>
              <a:cs typeface="DFKai-SB"/>
              <a:sym typeface="DFKai-SB"/>
            </a:endParaRPr>
          </a:p>
        </p:txBody>
      </p:sp>
      <p:sp>
        <p:nvSpPr>
          <p:cNvPr id="163" name="Google Shape;163;p2"/>
          <p:cNvSpPr txBox="1"/>
          <p:nvPr/>
        </p:nvSpPr>
        <p:spPr>
          <a:xfrm>
            <a:off x="6368188" y="2760313"/>
            <a:ext cx="5631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zh-TW" sz="2300" b="0" i="0" u="none" strike="noStrike" cap="none">
                <a:solidFill>
                  <a:srgbClr val="FFFFFF"/>
                </a:solidFill>
                <a:latin typeface="Lato"/>
                <a:ea typeface="Lato"/>
                <a:cs typeface="Lato"/>
                <a:sym typeface="Lato"/>
              </a:rPr>
              <a:t>06</a:t>
            </a:r>
            <a:endParaRPr sz="2300" b="0" i="0" u="none" strike="noStrike" cap="none">
              <a:solidFill>
                <a:srgbClr val="FFFFFF"/>
              </a:solidFill>
              <a:latin typeface="Lato"/>
              <a:ea typeface="Lato"/>
              <a:cs typeface="Lato"/>
              <a:sym typeface="Lato"/>
            </a:endParaRPr>
          </a:p>
        </p:txBody>
      </p:sp>
      <p:sp>
        <p:nvSpPr>
          <p:cNvPr id="164" name="Google Shape;164;p2"/>
          <p:cNvSpPr/>
          <p:nvPr/>
        </p:nvSpPr>
        <p:spPr>
          <a:xfrm>
            <a:off x="6225250" y="1779875"/>
            <a:ext cx="2727000" cy="554094"/>
          </a:xfrm>
          <a:prstGeom prst="flowChartTerminator">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
          <p:cNvSpPr/>
          <p:nvPr/>
        </p:nvSpPr>
        <p:spPr>
          <a:xfrm>
            <a:off x="6225250" y="1744925"/>
            <a:ext cx="696600" cy="624000"/>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166" name="Google Shape;166;p2"/>
          <p:cNvSpPr txBox="1"/>
          <p:nvPr/>
        </p:nvSpPr>
        <p:spPr>
          <a:xfrm>
            <a:off x="6926850" y="1764425"/>
            <a:ext cx="22839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400"/>
              <a:buFont typeface="Arial"/>
              <a:buNone/>
            </a:pPr>
            <a:r>
              <a:rPr lang="zh-TW" sz="2400">
                <a:solidFill>
                  <a:schemeClr val="lt1"/>
                </a:solidFill>
                <a:latin typeface="DFKai-SB"/>
                <a:ea typeface="DFKai-SB"/>
                <a:cs typeface="DFKai-SB"/>
                <a:sym typeface="DFKai-SB"/>
              </a:rPr>
              <a:t>標註圖片</a:t>
            </a:r>
            <a:endParaRPr sz="1400" b="0" i="0" u="none" strike="noStrike" cap="none">
              <a:solidFill>
                <a:srgbClr val="000000"/>
              </a:solidFill>
              <a:latin typeface="DFKai-SB"/>
              <a:ea typeface="DFKai-SB"/>
              <a:cs typeface="DFKai-SB"/>
              <a:sym typeface="DFKai-SB"/>
            </a:endParaRPr>
          </a:p>
        </p:txBody>
      </p:sp>
      <p:sp>
        <p:nvSpPr>
          <p:cNvPr id="167" name="Google Shape;167;p2"/>
          <p:cNvSpPr txBox="1"/>
          <p:nvPr/>
        </p:nvSpPr>
        <p:spPr>
          <a:xfrm>
            <a:off x="6292000" y="1787525"/>
            <a:ext cx="5631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zh-TW" sz="2300" b="0" i="0" u="none" strike="noStrike" cap="none">
                <a:solidFill>
                  <a:srgbClr val="FFFFFF"/>
                </a:solidFill>
                <a:latin typeface="Lato"/>
                <a:ea typeface="Lato"/>
                <a:cs typeface="Lato"/>
                <a:sym typeface="Lato"/>
              </a:rPr>
              <a:t>04</a:t>
            </a:r>
            <a:endParaRPr sz="2300" b="0" i="0" u="none" strike="noStrike" cap="none">
              <a:solidFill>
                <a:srgbClr val="FFFFFF"/>
              </a:solidFill>
              <a:latin typeface="Lato"/>
              <a:ea typeface="Lato"/>
              <a:cs typeface="Lato"/>
              <a:sym typeface="Lato"/>
            </a:endParaRPr>
          </a:p>
        </p:txBody>
      </p:sp>
      <p:sp>
        <p:nvSpPr>
          <p:cNvPr id="168" name="Google Shape;168;p2"/>
          <p:cNvSpPr/>
          <p:nvPr/>
        </p:nvSpPr>
        <p:spPr>
          <a:xfrm>
            <a:off x="6301450" y="3725475"/>
            <a:ext cx="2727000" cy="554094"/>
          </a:xfrm>
          <a:prstGeom prst="flowChartTerminator">
            <a:avLst/>
          </a:prstGeom>
          <a:solidFill>
            <a:srgbClr val="66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
          <p:cNvSpPr/>
          <p:nvPr/>
        </p:nvSpPr>
        <p:spPr>
          <a:xfrm>
            <a:off x="6301450" y="3690525"/>
            <a:ext cx="696600" cy="624000"/>
          </a:xfrm>
          <a:prstGeom prst="ellipse">
            <a:avLst/>
          </a:prstGeom>
          <a:solidFill>
            <a:schemeClr val="accent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0000"/>
              </a:solidFill>
              <a:latin typeface="Arial"/>
              <a:ea typeface="Arial"/>
              <a:cs typeface="Arial"/>
              <a:sym typeface="Arial"/>
            </a:endParaRPr>
          </a:p>
        </p:txBody>
      </p:sp>
      <p:sp>
        <p:nvSpPr>
          <p:cNvPr id="170" name="Google Shape;170;p2"/>
          <p:cNvSpPr txBox="1"/>
          <p:nvPr/>
        </p:nvSpPr>
        <p:spPr>
          <a:xfrm>
            <a:off x="7910950" y="3725475"/>
            <a:ext cx="16608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600"/>
              <a:buFont typeface="Arial"/>
              <a:buNone/>
            </a:pPr>
            <a:r>
              <a:rPr lang="zh-TW" sz="2600" b="0" i="0" u="none" strike="noStrike" cap="none">
                <a:solidFill>
                  <a:schemeClr val="lt1"/>
                </a:solidFill>
                <a:latin typeface="DFKai-SB"/>
                <a:ea typeface="DFKai-SB"/>
                <a:cs typeface="DFKai-SB"/>
                <a:sym typeface="DFKai-SB"/>
              </a:rPr>
              <a:t>結語</a:t>
            </a:r>
            <a:endParaRPr sz="1400" b="0" i="0" u="none" strike="noStrike" cap="none">
              <a:solidFill>
                <a:srgbClr val="000000"/>
              </a:solidFill>
              <a:latin typeface="Arial"/>
              <a:ea typeface="Arial"/>
              <a:cs typeface="Arial"/>
              <a:sym typeface="Arial"/>
            </a:endParaRPr>
          </a:p>
        </p:txBody>
      </p:sp>
      <p:sp>
        <p:nvSpPr>
          <p:cNvPr id="171" name="Google Shape;171;p2"/>
          <p:cNvSpPr txBox="1"/>
          <p:nvPr/>
        </p:nvSpPr>
        <p:spPr>
          <a:xfrm>
            <a:off x="6368200" y="3733125"/>
            <a:ext cx="563100" cy="538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300"/>
              <a:buFont typeface="Arial"/>
              <a:buNone/>
            </a:pPr>
            <a:r>
              <a:rPr lang="zh-TW" sz="2300" b="0" i="0" u="none" strike="noStrike" cap="none">
                <a:solidFill>
                  <a:srgbClr val="FFFFFF"/>
                </a:solidFill>
                <a:latin typeface="Lato"/>
                <a:ea typeface="Lato"/>
                <a:cs typeface="Lato"/>
                <a:sym typeface="Lato"/>
              </a:rPr>
              <a:t>07</a:t>
            </a:r>
            <a:endParaRPr sz="2300" b="0" i="0" u="none" strike="noStrike" cap="none">
              <a:solidFill>
                <a:srgbClr val="FFFFFF"/>
              </a:solidFill>
              <a:latin typeface="Lato"/>
              <a:ea typeface="Lato"/>
              <a:cs typeface="Lato"/>
              <a:sym typeface="Lato"/>
            </a:endParaRPr>
          </a:p>
        </p:txBody>
      </p:sp>
      <p:sp>
        <p:nvSpPr>
          <p:cNvPr id="172" name="Google Shape;172;p2"/>
          <p:cNvSpPr txBox="1"/>
          <p:nvPr/>
        </p:nvSpPr>
        <p:spPr>
          <a:xfrm>
            <a:off x="4081175" y="1721825"/>
            <a:ext cx="15933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600"/>
              <a:buFont typeface="Arial"/>
              <a:buNone/>
            </a:pPr>
            <a:r>
              <a:rPr lang="zh-TW" sz="2600">
                <a:solidFill>
                  <a:schemeClr val="lt1"/>
                </a:solidFill>
                <a:latin typeface="DFKai-SB"/>
                <a:ea typeface="DFKai-SB"/>
                <a:cs typeface="DFKai-SB"/>
                <a:sym typeface="DFKai-SB"/>
              </a:rPr>
              <a:t>資料準備</a:t>
            </a:r>
            <a:endParaRPr sz="1400" b="0" i="0" u="none" strike="noStrike" cap="none">
              <a:solidFill>
                <a:srgbClr val="000000"/>
              </a:solidFill>
              <a:latin typeface="Arial"/>
              <a:ea typeface="Arial"/>
              <a:cs typeface="Arial"/>
              <a:sym typeface="Arial"/>
            </a:endParaRPr>
          </a:p>
        </p:txBody>
      </p:sp>
      <p:sp>
        <p:nvSpPr>
          <p:cNvPr id="173" name="Google Shape;173;p2"/>
          <p:cNvSpPr txBox="1"/>
          <p:nvPr/>
        </p:nvSpPr>
        <p:spPr>
          <a:xfrm>
            <a:off x="4076113" y="2752675"/>
            <a:ext cx="22839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400"/>
              <a:buFont typeface="Arial"/>
              <a:buNone/>
            </a:pPr>
            <a:r>
              <a:rPr lang="zh-TW" sz="2400">
                <a:solidFill>
                  <a:schemeClr val="lt1"/>
                </a:solidFill>
                <a:latin typeface="DFKai-SB"/>
                <a:ea typeface="DFKai-SB"/>
                <a:cs typeface="DFKai-SB"/>
                <a:sym typeface="DFKai-SB"/>
              </a:rPr>
              <a:t>模型訓練</a:t>
            </a:r>
            <a:endParaRPr sz="1400" b="0" i="0" u="none" strike="noStrike" cap="none">
              <a:solidFill>
                <a:srgbClr val="000000"/>
              </a:solidFill>
              <a:latin typeface="DFKai-SB"/>
              <a:ea typeface="DFKai-SB"/>
              <a:cs typeface="DFKai-SB"/>
              <a:sym typeface="DFKai-SB"/>
            </a:endParaRPr>
          </a:p>
        </p:txBody>
      </p:sp>
      <p:sp>
        <p:nvSpPr>
          <p:cNvPr id="174" name="Google Shape;174;p2"/>
          <p:cNvSpPr txBox="1"/>
          <p:nvPr/>
        </p:nvSpPr>
        <p:spPr>
          <a:xfrm>
            <a:off x="7069925" y="3725475"/>
            <a:ext cx="16608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600"/>
              <a:buFont typeface="Arial"/>
              <a:buNone/>
            </a:pPr>
            <a:r>
              <a:rPr lang="zh-TW" sz="2600">
                <a:solidFill>
                  <a:schemeClr val="lt1"/>
                </a:solidFill>
                <a:latin typeface="DFKai-SB"/>
                <a:ea typeface="DFKai-SB"/>
                <a:cs typeface="DFKai-SB"/>
                <a:sym typeface="DFKai-SB"/>
              </a:rPr>
              <a:t>DEMO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g178da6c2a52_10_17"/>
          <p:cNvPicPr preferRelativeResize="0"/>
          <p:nvPr/>
        </p:nvPicPr>
        <p:blipFill>
          <a:blip r:embed="rId3">
            <a:alphaModFix/>
          </a:blip>
          <a:stretch>
            <a:fillRect/>
          </a:stretch>
        </p:blipFill>
        <p:spPr>
          <a:xfrm>
            <a:off x="1661438" y="457900"/>
            <a:ext cx="6052627" cy="4500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0"/>
          <p:cNvSpPr txBox="1">
            <a:spLocks noGrp="1"/>
          </p:cNvSpPr>
          <p:nvPr>
            <p:ph type="ctrTitle"/>
          </p:nvPr>
        </p:nvSpPr>
        <p:spPr>
          <a:xfrm>
            <a:off x="2784750" y="1967550"/>
            <a:ext cx="3574500" cy="12084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4000"/>
              <a:buNone/>
            </a:pPr>
            <a:r>
              <a:rPr lang="zh-TW" sz="5500">
                <a:latin typeface="DFKai-SB"/>
                <a:ea typeface="DFKai-SB"/>
                <a:cs typeface="DFKai-SB"/>
                <a:sym typeface="DFKai-SB"/>
              </a:rPr>
              <a:t>介面設計</a:t>
            </a:r>
            <a:endParaRPr sz="5500">
              <a:latin typeface="DFKai-SB"/>
              <a:ea typeface="DFKai-SB"/>
              <a:cs typeface="DFKai-SB"/>
              <a:sym typeface="DFKai-SB"/>
            </a:endParaRPr>
          </a:p>
        </p:txBody>
      </p:sp>
      <p:pic>
        <p:nvPicPr>
          <p:cNvPr id="297" name="Google Shape;297;p10"/>
          <p:cNvPicPr preferRelativeResize="0"/>
          <p:nvPr/>
        </p:nvPicPr>
        <p:blipFill rotWithShape="1">
          <a:blip r:embed="rId3">
            <a:alphaModFix/>
          </a:blip>
          <a:srcRect/>
          <a:stretch/>
        </p:blipFill>
        <p:spPr>
          <a:xfrm>
            <a:off x="6061300" y="3175950"/>
            <a:ext cx="2847175" cy="1662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g17cabd1dc7e_0_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VSCode</a:t>
            </a:r>
            <a:endParaRPr/>
          </a:p>
        </p:txBody>
      </p:sp>
      <p:pic>
        <p:nvPicPr>
          <p:cNvPr id="303" name="Google Shape;303;g17cabd1dc7e_0_4"/>
          <p:cNvPicPr preferRelativeResize="0"/>
          <p:nvPr/>
        </p:nvPicPr>
        <p:blipFill>
          <a:blip r:embed="rId3">
            <a:alphaModFix/>
          </a:blip>
          <a:stretch>
            <a:fillRect/>
          </a:stretch>
        </p:blipFill>
        <p:spPr>
          <a:xfrm>
            <a:off x="1491938" y="1143250"/>
            <a:ext cx="6160123" cy="37598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p7"/>
          <p:cNvPicPr preferRelativeResize="0"/>
          <p:nvPr/>
        </p:nvPicPr>
        <p:blipFill rotWithShape="1">
          <a:blip r:embed="rId3">
            <a:alphaModFix/>
          </a:blip>
          <a:srcRect r="1361"/>
          <a:stretch/>
        </p:blipFill>
        <p:spPr>
          <a:xfrm>
            <a:off x="597650" y="1608100"/>
            <a:ext cx="7948701" cy="2305050"/>
          </a:xfrm>
          <a:prstGeom prst="rect">
            <a:avLst/>
          </a:prstGeom>
          <a:noFill/>
          <a:ln>
            <a:noFill/>
          </a:ln>
        </p:spPr>
      </p:pic>
      <p:sp>
        <p:nvSpPr>
          <p:cNvPr id="309" name="Google Shape;309;p7"/>
          <p:cNvSpPr txBox="1"/>
          <p:nvPr/>
        </p:nvSpPr>
        <p:spPr>
          <a:xfrm>
            <a:off x="3226825" y="1528500"/>
            <a:ext cx="36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
        <p:nvSpPr>
          <p:cNvPr id="310" name="Google Shape;310;p7"/>
          <p:cNvSpPr txBox="1"/>
          <p:nvPr/>
        </p:nvSpPr>
        <p:spPr>
          <a:xfrm>
            <a:off x="1161975" y="679325"/>
            <a:ext cx="6987300" cy="631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zh-TW" sz="2900" b="0" i="0" u="none" strike="noStrike" cap="none">
                <a:solidFill>
                  <a:schemeClr val="lt1"/>
                </a:solidFill>
                <a:latin typeface="DFKai-SB"/>
                <a:ea typeface="DFKai-SB"/>
                <a:cs typeface="DFKai-SB"/>
                <a:sym typeface="DFKai-SB"/>
              </a:rPr>
              <a:t>系統流程圖</a:t>
            </a:r>
            <a:endParaRPr sz="3700" b="0" i="0" u="none" strike="noStrike" cap="none">
              <a:solidFill>
                <a:schemeClr val="lt1"/>
              </a:solidFill>
              <a:latin typeface="DFKai-SB"/>
              <a:ea typeface="DFKai-SB"/>
              <a:cs typeface="DFKai-SB"/>
              <a:sym typeface="DFKai-SB"/>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1"/>
          <p:cNvSpPr txBox="1">
            <a:spLocks noGrp="1"/>
          </p:cNvSpPr>
          <p:nvPr>
            <p:ph type="title"/>
          </p:nvPr>
        </p:nvSpPr>
        <p:spPr>
          <a:xfrm>
            <a:off x="1351075" y="618775"/>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zh-TW">
                <a:latin typeface="DFKai-SB"/>
                <a:ea typeface="DFKai-SB"/>
                <a:cs typeface="DFKai-SB"/>
                <a:sym typeface="DFKai-SB"/>
              </a:rPr>
              <a:t>首頁</a:t>
            </a:r>
            <a:endParaRPr>
              <a:latin typeface="DFKai-SB"/>
              <a:ea typeface="DFKai-SB"/>
              <a:cs typeface="DFKai-SB"/>
              <a:sym typeface="DFKai-SB"/>
            </a:endParaRPr>
          </a:p>
        </p:txBody>
      </p:sp>
      <p:pic>
        <p:nvPicPr>
          <p:cNvPr id="316" name="Google Shape;316;p11"/>
          <p:cNvPicPr preferRelativeResize="0"/>
          <p:nvPr/>
        </p:nvPicPr>
        <p:blipFill>
          <a:blip r:embed="rId3">
            <a:alphaModFix/>
          </a:blip>
          <a:stretch>
            <a:fillRect/>
          </a:stretch>
        </p:blipFill>
        <p:spPr>
          <a:xfrm>
            <a:off x="1216875" y="1238025"/>
            <a:ext cx="6903450" cy="3637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2"/>
          <p:cNvSpPr txBox="1">
            <a:spLocks noGrp="1"/>
          </p:cNvSpPr>
          <p:nvPr>
            <p:ph type="title"/>
          </p:nvPr>
        </p:nvSpPr>
        <p:spPr>
          <a:xfrm>
            <a:off x="1351075" y="618775"/>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zh-TW">
                <a:latin typeface="DFKai-SB"/>
                <a:ea typeface="DFKai-SB"/>
                <a:cs typeface="DFKai-SB"/>
                <a:sym typeface="DFKai-SB"/>
              </a:rPr>
              <a:t>登入畫面</a:t>
            </a:r>
            <a:endParaRPr>
              <a:latin typeface="DFKai-SB"/>
              <a:ea typeface="DFKai-SB"/>
              <a:cs typeface="DFKai-SB"/>
              <a:sym typeface="DFKai-SB"/>
            </a:endParaRPr>
          </a:p>
        </p:txBody>
      </p:sp>
      <p:pic>
        <p:nvPicPr>
          <p:cNvPr id="322" name="Google Shape;322;p12"/>
          <p:cNvPicPr preferRelativeResize="0"/>
          <p:nvPr/>
        </p:nvPicPr>
        <p:blipFill>
          <a:blip r:embed="rId3">
            <a:alphaModFix/>
          </a:blip>
          <a:stretch>
            <a:fillRect/>
          </a:stretch>
        </p:blipFill>
        <p:spPr>
          <a:xfrm>
            <a:off x="1207925" y="1273800"/>
            <a:ext cx="7182049" cy="365277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13"/>
          <p:cNvSpPr txBox="1">
            <a:spLocks noGrp="1"/>
          </p:cNvSpPr>
          <p:nvPr>
            <p:ph type="title"/>
          </p:nvPr>
        </p:nvSpPr>
        <p:spPr>
          <a:xfrm>
            <a:off x="1264425" y="779500"/>
            <a:ext cx="2336100" cy="6135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zh-TW">
                <a:latin typeface="DFKai-SB"/>
                <a:ea typeface="DFKai-SB"/>
                <a:cs typeface="DFKai-SB"/>
                <a:sym typeface="DFKai-SB"/>
              </a:rPr>
              <a:t>上傳圖片畫面</a:t>
            </a:r>
            <a:endParaRPr>
              <a:latin typeface="DFKai-SB"/>
              <a:ea typeface="DFKai-SB"/>
              <a:cs typeface="DFKai-SB"/>
              <a:sym typeface="DFKai-SB"/>
            </a:endParaRPr>
          </a:p>
        </p:txBody>
      </p:sp>
      <p:pic>
        <p:nvPicPr>
          <p:cNvPr id="328" name="Google Shape;328;p13"/>
          <p:cNvPicPr preferRelativeResize="0"/>
          <p:nvPr/>
        </p:nvPicPr>
        <p:blipFill rotWithShape="1">
          <a:blip r:embed="rId3">
            <a:alphaModFix/>
          </a:blip>
          <a:srcRect l="48602" t="14162" r="6450" b="20660"/>
          <a:stretch/>
        </p:blipFill>
        <p:spPr>
          <a:xfrm>
            <a:off x="2344625" y="1449150"/>
            <a:ext cx="4543176" cy="34706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14"/>
          <p:cNvSpPr txBox="1">
            <a:spLocks noGrp="1"/>
          </p:cNvSpPr>
          <p:nvPr>
            <p:ph type="title"/>
          </p:nvPr>
        </p:nvSpPr>
        <p:spPr>
          <a:xfrm>
            <a:off x="1351075" y="618775"/>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zh-TW">
                <a:latin typeface="DFKai-SB"/>
                <a:ea typeface="DFKai-SB"/>
                <a:cs typeface="DFKai-SB"/>
                <a:sym typeface="DFKai-SB"/>
              </a:rPr>
              <a:t>檢驗結果畫面(預期)</a:t>
            </a:r>
            <a:endParaRPr>
              <a:latin typeface="DFKai-SB"/>
              <a:ea typeface="DFKai-SB"/>
              <a:cs typeface="DFKai-SB"/>
              <a:sym typeface="DFKai-SB"/>
            </a:endParaRPr>
          </a:p>
        </p:txBody>
      </p:sp>
      <p:pic>
        <p:nvPicPr>
          <p:cNvPr id="334" name="Google Shape;334;p14"/>
          <p:cNvPicPr preferRelativeResize="0"/>
          <p:nvPr/>
        </p:nvPicPr>
        <p:blipFill rotWithShape="1">
          <a:blip r:embed="rId3">
            <a:alphaModFix/>
          </a:blip>
          <a:srcRect/>
          <a:stretch/>
        </p:blipFill>
        <p:spPr>
          <a:xfrm>
            <a:off x="1174901" y="1488625"/>
            <a:ext cx="6794200" cy="2908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15"/>
          <p:cNvSpPr txBox="1">
            <a:spLocks noGrp="1"/>
          </p:cNvSpPr>
          <p:nvPr>
            <p:ph type="title"/>
          </p:nvPr>
        </p:nvSpPr>
        <p:spPr>
          <a:xfrm>
            <a:off x="1351075" y="618775"/>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zh-TW">
                <a:latin typeface="DFKai-SB"/>
                <a:ea typeface="DFKai-SB"/>
                <a:cs typeface="DFKai-SB"/>
                <a:sym typeface="DFKai-SB"/>
              </a:rPr>
              <a:t>查詢病例畫面(預期)</a:t>
            </a:r>
            <a:endParaRPr>
              <a:latin typeface="DFKai-SB"/>
              <a:ea typeface="DFKai-SB"/>
              <a:cs typeface="DFKai-SB"/>
              <a:sym typeface="DFKai-SB"/>
            </a:endParaRPr>
          </a:p>
        </p:txBody>
      </p:sp>
      <p:pic>
        <p:nvPicPr>
          <p:cNvPr id="340" name="Google Shape;340;p15"/>
          <p:cNvPicPr preferRelativeResize="0"/>
          <p:nvPr/>
        </p:nvPicPr>
        <p:blipFill rotWithShape="1">
          <a:blip r:embed="rId3">
            <a:alphaModFix/>
          </a:blip>
          <a:srcRect/>
          <a:stretch/>
        </p:blipFill>
        <p:spPr>
          <a:xfrm>
            <a:off x="1462613" y="1436975"/>
            <a:ext cx="6218775" cy="2913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16"/>
          <p:cNvSpPr txBox="1">
            <a:spLocks noGrp="1"/>
          </p:cNvSpPr>
          <p:nvPr>
            <p:ph type="title"/>
          </p:nvPr>
        </p:nvSpPr>
        <p:spPr>
          <a:xfrm>
            <a:off x="1351075" y="618775"/>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zh-TW">
                <a:latin typeface="DFKai-SB"/>
                <a:ea typeface="DFKai-SB"/>
                <a:cs typeface="DFKai-SB"/>
                <a:sym typeface="DFKai-SB"/>
              </a:rPr>
              <a:t>個人資料畫面(預期)</a:t>
            </a:r>
            <a:endParaRPr>
              <a:latin typeface="DFKai-SB"/>
              <a:ea typeface="DFKai-SB"/>
              <a:cs typeface="DFKai-SB"/>
              <a:sym typeface="DFKai-SB"/>
            </a:endParaRPr>
          </a:p>
        </p:txBody>
      </p:sp>
      <p:pic>
        <p:nvPicPr>
          <p:cNvPr id="346" name="Google Shape;346;p16"/>
          <p:cNvPicPr preferRelativeResize="0"/>
          <p:nvPr/>
        </p:nvPicPr>
        <p:blipFill rotWithShape="1">
          <a:blip r:embed="rId3">
            <a:alphaModFix/>
          </a:blip>
          <a:srcRect/>
          <a:stretch/>
        </p:blipFill>
        <p:spPr>
          <a:xfrm>
            <a:off x="1485313" y="1623291"/>
            <a:ext cx="6173375" cy="264280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
          <p:cNvSpPr txBox="1">
            <a:spLocks noGrp="1"/>
          </p:cNvSpPr>
          <p:nvPr>
            <p:ph type="ctrTitle"/>
          </p:nvPr>
        </p:nvSpPr>
        <p:spPr>
          <a:xfrm>
            <a:off x="3598950" y="2052150"/>
            <a:ext cx="1946100" cy="10392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77972"/>
              <a:buNone/>
            </a:pPr>
            <a:r>
              <a:rPr lang="zh-TW" sz="5700">
                <a:latin typeface="DFKai-SB"/>
                <a:ea typeface="DFKai-SB"/>
                <a:cs typeface="DFKai-SB"/>
                <a:sym typeface="DFKai-SB"/>
              </a:rPr>
              <a:t>動機</a:t>
            </a:r>
            <a:endParaRPr sz="5700">
              <a:latin typeface="DFKai-SB"/>
              <a:ea typeface="DFKai-SB"/>
              <a:cs typeface="DFKai-SB"/>
              <a:sym typeface="DFKai-SB"/>
            </a:endParaRPr>
          </a:p>
        </p:txBody>
      </p:sp>
      <p:pic>
        <p:nvPicPr>
          <p:cNvPr id="180" name="Google Shape;180;p3"/>
          <p:cNvPicPr preferRelativeResize="0"/>
          <p:nvPr/>
        </p:nvPicPr>
        <p:blipFill rotWithShape="1">
          <a:blip r:embed="rId3">
            <a:alphaModFix/>
          </a:blip>
          <a:srcRect/>
          <a:stretch/>
        </p:blipFill>
        <p:spPr>
          <a:xfrm rot="-908882">
            <a:off x="6858242" y="418318"/>
            <a:ext cx="1704592" cy="143606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12bc8ebff06_0_1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zh-TW"/>
              <a:t>後續做法</a:t>
            </a:r>
            <a:endParaRPr/>
          </a:p>
          <a:p>
            <a:pPr marL="0" lvl="0" indent="0" algn="l" rtl="0">
              <a:spcBef>
                <a:spcPts val="0"/>
              </a:spcBef>
              <a:spcAft>
                <a:spcPts val="0"/>
              </a:spcAft>
              <a:buNone/>
            </a:pPr>
            <a:r>
              <a:rPr lang="zh-TW"/>
              <a:t>(伺服器建置)</a:t>
            </a:r>
            <a:endParaRPr/>
          </a:p>
        </p:txBody>
      </p:sp>
      <p:pic>
        <p:nvPicPr>
          <p:cNvPr id="352" name="Google Shape;352;g12bc8ebff06_0_13"/>
          <p:cNvPicPr preferRelativeResize="0"/>
          <p:nvPr/>
        </p:nvPicPr>
        <p:blipFill>
          <a:blip r:embed="rId3">
            <a:alphaModFix/>
          </a:blip>
          <a:stretch>
            <a:fillRect/>
          </a:stretch>
        </p:blipFill>
        <p:spPr>
          <a:xfrm>
            <a:off x="1144325" y="1261300"/>
            <a:ext cx="6000426" cy="34080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g12bc8ebff06_0_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建置後產生的IP和port</a:t>
            </a:r>
            <a:endParaRPr/>
          </a:p>
        </p:txBody>
      </p:sp>
      <p:pic>
        <p:nvPicPr>
          <p:cNvPr id="358" name="Google Shape;358;g12bc8ebff06_0_19"/>
          <p:cNvPicPr preferRelativeResize="0"/>
          <p:nvPr/>
        </p:nvPicPr>
        <p:blipFill>
          <a:blip r:embed="rId3">
            <a:alphaModFix/>
          </a:blip>
          <a:stretch>
            <a:fillRect/>
          </a:stretch>
        </p:blipFill>
        <p:spPr>
          <a:xfrm>
            <a:off x="735750" y="1415475"/>
            <a:ext cx="7815598" cy="32170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g12bc8ebff06_0_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訪問伺服器</a:t>
            </a:r>
            <a:endParaRPr/>
          </a:p>
        </p:txBody>
      </p:sp>
      <p:pic>
        <p:nvPicPr>
          <p:cNvPr id="364" name="Google Shape;364;g12bc8ebff06_0_6"/>
          <p:cNvPicPr preferRelativeResize="0"/>
          <p:nvPr/>
        </p:nvPicPr>
        <p:blipFill>
          <a:blip r:embed="rId3">
            <a:alphaModFix/>
          </a:blip>
          <a:stretch>
            <a:fillRect/>
          </a:stretch>
        </p:blipFill>
        <p:spPr>
          <a:xfrm>
            <a:off x="1297500" y="1618650"/>
            <a:ext cx="4044124" cy="28135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g12bc8ebff06_0_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zh-TW"/>
              <a:t>後端funtion</a:t>
            </a:r>
            <a:endParaRPr/>
          </a:p>
        </p:txBody>
      </p:sp>
      <p:pic>
        <p:nvPicPr>
          <p:cNvPr id="370" name="Google Shape;370;g12bc8ebff06_0_0"/>
          <p:cNvPicPr preferRelativeResize="0"/>
          <p:nvPr/>
        </p:nvPicPr>
        <p:blipFill>
          <a:blip r:embed="rId3">
            <a:alphaModFix/>
          </a:blip>
          <a:stretch>
            <a:fillRect/>
          </a:stretch>
        </p:blipFill>
        <p:spPr>
          <a:xfrm>
            <a:off x="1496325" y="1468875"/>
            <a:ext cx="5764499" cy="2824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25"/>
          <p:cNvSpPr txBox="1">
            <a:spLocks noGrp="1"/>
          </p:cNvSpPr>
          <p:nvPr>
            <p:ph type="ctrTitle"/>
          </p:nvPr>
        </p:nvSpPr>
        <p:spPr>
          <a:xfrm>
            <a:off x="3496275" y="2116200"/>
            <a:ext cx="3324900" cy="1181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zh-TW" sz="5500" b="1">
                <a:latin typeface="Microsoft JhengHei"/>
                <a:ea typeface="Microsoft JhengHei"/>
                <a:cs typeface="Microsoft JhengHei"/>
                <a:sym typeface="Microsoft JhengHei"/>
              </a:rPr>
              <a:t>DEMO</a:t>
            </a:r>
            <a:endParaRPr sz="5500" b="1">
              <a:latin typeface="Microsoft JhengHei"/>
              <a:ea typeface="Microsoft JhengHei"/>
              <a:cs typeface="Microsoft JhengHei"/>
              <a:sym typeface="Microsoft JhengHe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36"/>
          <p:cNvSpPr txBox="1">
            <a:spLocks noGrp="1"/>
          </p:cNvSpPr>
          <p:nvPr>
            <p:ph type="ctrTitle"/>
          </p:nvPr>
        </p:nvSpPr>
        <p:spPr>
          <a:xfrm>
            <a:off x="3131250" y="2170650"/>
            <a:ext cx="2881500" cy="80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000"/>
              <a:buNone/>
            </a:pPr>
            <a:r>
              <a:rPr lang="zh-TW" sz="4700">
                <a:latin typeface="DFKai-SB"/>
                <a:ea typeface="DFKai-SB"/>
                <a:cs typeface="DFKai-SB"/>
                <a:sym typeface="DFKai-SB"/>
              </a:rPr>
              <a:t>  結語</a:t>
            </a:r>
            <a:endParaRPr sz="4700">
              <a:latin typeface="DFKai-SB"/>
              <a:ea typeface="DFKai-SB"/>
              <a:cs typeface="DFKai-SB"/>
              <a:sym typeface="DFKai-SB"/>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7"/>
          <p:cNvSpPr txBox="1"/>
          <p:nvPr/>
        </p:nvSpPr>
        <p:spPr>
          <a:xfrm>
            <a:off x="1934450" y="758600"/>
            <a:ext cx="1779000" cy="631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Arial"/>
              <a:buNone/>
            </a:pPr>
            <a:r>
              <a:rPr lang="zh-TW" sz="2900" b="0" i="0" u="none" strike="noStrike" cap="none">
                <a:solidFill>
                  <a:schemeClr val="lt1"/>
                </a:solidFill>
                <a:latin typeface="DFKai-SB"/>
                <a:ea typeface="DFKai-SB"/>
                <a:cs typeface="DFKai-SB"/>
                <a:sym typeface="DFKai-SB"/>
              </a:rPr>
              <a:t>未來展望</a:t>
            </a:r>
            <a:endParaRPr sz="2900" b="0" i="0" u="none" strike="noStrike" cap="none">
              <a:solidFill>
                <a:schemeClr val="lt1"/>
              </a:solidFill>
              <a:latin typeface="DFKai-SB"/>
              <a:ea typeface="DFKai-SB"/>
              <a:cs typeface="DFKai-SB"/>
              <a:sym typeface="DFKai-SB"/>
            </a:endParaRPr>
          </a:p>
        </p:txBody>
      </p:sp>
      <p:sp>
        <p:nvSpPr>
          <p:cNvPr id="386" name="Google Shape;386;p37"/>
          <p:cNvSpPr txBox="1"/>
          <p:nvPr/>
        </p:nvSpPr>
        <p:spPr>
          <a:xfrm>
            <a:off x="1934450" y="1849888"/>
            <a:ext cx="6852300" cy="2339700"/>
          </a:xfrm>
          <a:prstGeom prst="rect">
            <a:avLst/>
          </a:prstGeom>
          <a:noFill/>
          <a:ln>
            <a:noFill/>
          </a:ln>
        </p:spPr>
        <p:txBody>
          <a:bodyPr spcFirstLastPara="1" wrap="square" lIns="91425" tIns="91425" rIns="91425" bIns="91425" anchor="t" anchorCtr="0">
            <a:spAutoFit/>
          </a:bodyPr>
          <a:lstStyle/>
          <a:p>
            <a:pPr marL="0" marR="0" lvl="0" indent="457200" algn="just" rtl="0">
              <a:lnSpc>
                <a:spcPct val="150000"/>
              </a:lnSpc>
              <a:spcBef>
                <a:spcPts val="0"/>
              </a:spcBef>
              <a:spcAft>
                <a:spcPts val="0"/>
              </a:spcAft>
              <a:buClr>
                <a:srgbClr val="000000"/>
              </a:buClr>
              <a:buSzPts val="2000"/>
              <a:buFont typeface="Arial"/>
              <a:buNone/>
            </a:pPr>
            <a:r>
              <a:rPr lang="zh-TW" sz="2000" b="0" i="0" u="none" strike="noStrike" cap="none">
                <a:solidFill>
                  <a:schemeClr val="lt1"/>
                </a:solidFill>
                <a:latin typeface="DFKai-SB"/>
                <a:ea typeface="DFKai-SB"/>
                <a:cs typeface="DFKai-SB"/>
                <a:sym typeface="DFKai-SB"/>
              </a:rPr>
              <a:t>對於此系統希望能將自動化標記圖片細胞的準確率及完整性更加提升，並與醫生討論增加新功能(例如:提供正常細胞與癌細胞比例數據、判斷癌症為第幾期)，以及期望能應用在各大細胞領域、癌細胞標記之相關研究中，並協助醫師或腫瘤細胞檢驗人員達到準確判斷之目的。</a:t>
            </a:r>
            <a:endParaRPr sz="2000" b="0" i="0" u="none" strike="noStrike" cap="none">
              <a:solidFill>
                <a:schemeClr val="lt1"/>
              </a:solidFill>
              <a:latin typeface="DFKai-SB"/>
              <a:ea typeface="DFKai-SB"/>
              <a:cs typeface="DFKai-SB"/>
              <a:sym typeface="DFKai-SB"/>
            </a:endParaRPr>
          </a:p>
        </p:txBody>
      </p:sp>
      <p:pic>
        <p:nvPicPr>
          <p:cNvPr id="387" name="Google Shape;387;p37"/>
          <p:cNvPicPr preferRelativeResize="0"/>
          <p:nvPr/>
        </p:nvPicPr>
        <p:blipFill rotWithShape="1">
          <a:blip r:embed="rId3">
            <a:alphaModFix/>
          </a:blip>
          <a:srcRect/>
          <a:stretch/>
        </p:blipFill>
        <p:spPr>
          <a:xfrm>
            <a:off x="275038" y="2214863"/>
            <a:ext cx="1400175" cy="14573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8"/>
          <p:cNvSpPr txBox="1">
            <a:spLocks noGrp="1"/>
          </p:cNvSpPr>
          <p:nvPr>
            <p:ph type="title"/>
          </p:nvPr>
        </p:nvSpPr>
        <p:spPr>
          <a:xfrm>
            <a:off x="1297500" y="690600"/>
            <a:ext cx="7038900" cy="9141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400"/>
              <a:buNone/>
            </a:pPr>
            <a:r>
              <a:rPr lang="zh-TW">
                <a:latin typeface="DFKai-SB"/>
                <a:ea typeface="DFKai-SB"/>
                <a:cs typeface="DFKai-SB"/>
                <a:sym typeface="DFKai-SB"/>
              </a:rPr>
              <a:t>結論</a:t>
            </a:r>
            <a:endParaRPr>
              <a:latin typeface="DFKai-SB"/>
              <a:ea typeface="DFKai-SB"/>
              <a:cs typeface="DFKai-SB"/>
              <a:sym typeface="DFKai-SB"/>
            </a:endParaRPr>
          </a:p>
        </p:txBody>
      </p:sp>
      <p:sp>
        <p:nvSpPr>
          <p:cNvPr id="393" name="Google Shape;393;p38"/>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300"/>
              <a:buNone/>
            </a:pPr>
            <a:r>
              <a:rPr lang="zh-TW" sz="1800">
                <a:latin typeface="DFKai-SB"/>
                <a:ea typeface="DFKai-SB"/>
                <a:cs typeface="DFKai-SB"/>
                <a:sym typeface="DFKai-SB"/>
              </a:rPr>
              <a:t>以上是我們的這次分享，雖然目前的專題內容還未完全，還有很多課題需要我們去學習與突破，如果教授對於分享有任何建議，或者是錯誤，我們都會盡可能地去改進。</a:t>
            </a:r>
            <a:endParaRPr sz="1800">
              <a:latin typeface="DFKai-SB"/>
              <a:ea typeface="DFKai-SB"/>
              <a:cs typeface="DFKai-SB"/>
              <a:sym typeface="DFKai-SB"/>
            </a:endParaRPr>
          </a:p>
          <a:p>
            <a:pPr marL="0" lvl="0" indent="0" algn="l" rtl="0">
              <a:lnSpc>
                <a:spcPct val="115000"/>
              </a:lnSpc>
              <a:spcBef>
                <a:spcPts val="1200"/>
              </a:spcBef>
              <a:spcAft>
                <a:spcPts val="0"/>
              </a:spcAft>
              <a:buSzPts val="1300"/>
              <a:buNone/>
            </a:pPr>
            <a:endParaRPr sz="1800">
              <a:latin typeface="DFKai-SB"/>
              <a:ea typeface="DFKai-SB"/>
              <a:cs typeface="DFKai-SB"/>
              <a:sym typeface="DFKai-SB"/>
            </a:endParaRPr>
          </a:p>
          <a:p>
            <a:pPr marL="0" lvl="0" indent="0" algn="l" rtl="0">
              <a:lnSpc>
                <a:spcPct val="115000"/>
              </a:lnSpc>
              <a:spcBef>
                <a:spcPts val="1200"/>
              </a:spcBef>
              <a:spcAft>
                <a:spcPts val="0"/>
              </a:spcAft>
              <a:buSzPts val="1300"/>
              <a:buNone/>
            </a:pPr>
            <a:endParaRPr sz="2200">
              <a:latin typeface="DFKai-SB"/>
              <a:ea typeface="DFKai-SB"/>
              <a:cs typeface="DFKai-SB"/>
              <a:sym typeface="DFKai-SB"/>
            </a:endParaRPr>
          </a:p>
          <a:p>
            <a:pPr marL="0" lvl="0" indent="0" algn="l" rtl="0">
              <a:lnSpc>
                <a:spcPct val="115000"/>
              </a:lnSpc>
              <a:spcBef>
                <a:spcPts val="1200"/>
              </a:spcBef>
              <a:spcAft>
                <a:spcPts val="0"/>
              </a:spcAft>
              <a:buSzPts val="1300"/>
              <a:buNone/>
            </a:pPr>
            <a:r>
              <a:rPr lang="zh-TW" sz="2200">
                <a:latin typeface="DFKai-SB"/>
                <a:ea typeface="DFKai-SB"/>
                <a:cs typeface="DFKai-SB"/>
                <a:sym typeface="DFKai-SB"/>
              </a:rPr>
              <a:t>謝謝大家!!</a:t>
            </a:r>
            <a:endParaRPr sz="2200">
              <a:latin typeface="DFKai-SB"/>
              <a:ea typeface="DFKai-SB"/>
              <a:cs typeface="DFKai-SB"/>
              <a:sym typeface="DFKai-SB"/>
            </a:endParaRPr>
          </a:p>
          <a:p>
            <a:pPr marL="0" lvl="0" indent="0" algn="l" rtl="0">
              <a:lnSpc>
                <a:spcPct val="115000"/>
              </a:lnSpc>
              <a:spcBef>
                <a:spcPts val="1200"/>
              </a:spcBef>
              <a:spcAft>
                <a:spcPts val="1200"/>
              </a:spcAft>
              <a:buSzPts val="1300"/>
              <a:buNone/>
            </a:pPr>
            <a:endParaRPr/>
          </a:p>
        </p:txBody>
      </p:sp>
      <p:pic>
        <p:nvPicPr>
          <p:cNvPr id="394" name="Google Shape;394;p38"/>
          <p:cNvPicPr preferRelativeResize="0"/>
          <p:nvPr/>
        </p:nvPicPr>
        <p:blipFill rotWithShape="1">
          <a:blip r:embed="rId3">
            <a:alphaModFix/>
          </a:blip>
          <a:srcRect/>
          <a:stretch/>
        </p:blipFill>
        <p:spPr>
          <a:xfrm>
            <a:off x="2949700" y="3469525"/>
            <a:ext cx="5589223" cy="914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4"/>
          <p:cNvSpPr txBox="1"/>
          <p:nvPr/>
        </p:nvSpPr>
        <p:spPr>
          <a:xfrm>
            <a:off x="595745" y="803564"/>
            <a:ext cx="7541700" cy="3617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000"/>
              <a:buFont typeface="Arial"/>
              <a:buNone/>
            </a:pPr>
            <a:endParaRPr sz="2000" b="0" i="0" u="none" strike="noStrike" cap="none">
              <a:solidFill>
                <a:schemeClr val="lt1"/>
              </a:solidFill>
              <a:highlight>
                <a:schemeClr val="dk1"/>
              </a:highlight>
              <a:latin typeface="DFKai-SB"/>
              <a:ea typeface="DFKai-SB"/>
              <a:cs typeface="DFKai-SB"/>
              <a:sym typeface="DFKai-SB"/>
            </a:endParaRPr>
          </a:p>
          <a:p>
            <a:pPr marL="0" marR="0" lvl="0" indent="0" algn="just" rtl="0">
              <a:lnSpc>
                <a:spcPct val="100000"/>
              </a:lnSpc>
              <a:spcBef>
                <a:spcPts val="0"/>
              </a:spcBef>
              <a:spcAft>
                <a:spcPts val="0"/>
              </a:spcAft>
              <a:buClr>
                <a:srgbClr val="000000"/>
              </a:buClr>
              <a:buSzPts val="2000"/>
              <a:buFont typeface="Arial"/>
              <a:buNone/>
            </a:pPr>
            <a:r>
              <a:rPr lang="zh-TW" sz="2000" b="0" i="0" u="none" strike="noStrike" cap="none">
                <a:solidFill>
                  <a:schemeClr val="lt1"/>
                </a:solidFill>
                <a:highlight>
                  <a:schemeClr val="dk1"/>
                </a:highlight>
                <a:latin typeface="DFKai-SB"/>
                <a:ea typeface="DFKai-SB"/>
                <a:cs typeface="DFKai-SB"/>
                <a:sym typeface="DFKai-SB"/>
              </a:rPr>
              <a:t>	</a:t>
            </a:r>
            <a:r>
              <a:rPr lang="zh-TW" sz="2100" b="0" i="0" u="none" strike="noStrike" cap="none">
                <a:solidFill>
                  <a:schemeClr val="lt1"/>
                </a:solidFill>
                <a:latin typeface="DFKai-SB"/>
                <a:ea typeface="DFKai-SB"/>
                <a:cs typeface="DFKai-SB"/>
                <a:sym typeface="DFKai-SB"/>
              </a:rPr>
              <a:t>本專題藉由影像進行處理及AI輔助影像判讀建立一套針對肺部細胞的輔助</a:t>
            </a:r>
            <a:r>
              <a:rPr lang="zh-TW" sz="2100">
                <a:solidFill>
                  <a:schemeClr val="lt1"/>
                </a:solidFill>
                <a:latin typeface="DFKai-SB"/>
                <a:ea typeface="DFKai-SB"/>
                <a:cs typeface="DFKai-SB"/>
                <a:sym typeface="DFKai-SB"/>
              </a:rPr>
              <a:t>診斷</a:t>
            </a:r>
            <a:r>
              <a:rPr lang="zh-TW" sz="2100" b="0" i="0" u="none" strike="noStrike" cap="none">
                <a:solidFill>
                  <a:schemeClr val="lt1"/>
                </a:solidFill>
                <a:latin typeface="DFKai-SB"/>
                <a:ea typeface="DFKai-SB"/>
                <a:cs typeface="DFKai-SB"/>
                <a:sym typeface="DFKai-SB"/>
              </a:rPr>
              <a:t>系統。希望透過影像分析及細胞影像擷取還有人工智慧開發來自動報告產出，可以降低醫療人員負擔並輔助醫生進行病理判斷。</a:t>
            </a:r>
            <a:endParaRPr sz="2100" b="0" i="0" u="none" strike="noStrike" cap="none">
              <a:solidFill>
                <a:schemeClr val="lt1"/>
              </a:solidFill>
              <a:latin typeface="DFKai-SB"/>
              <a:ea typeface="DFKai-SB"/>
              <a:cs typeface="DFKai-SB"/>
              <a:sym typeface="DFKai-SB"/>
            </a:endParaRPr>
          </a:p>
          <a:p>
            <a:pPr marL="0" marR="0" lvl="0" indent="0" algn="just" rtl="0">
              <a:lnSpc>
                <a:spcPct val="100000"/>
              </a:lnSpc>
              <a:spcBef>
                <a:spcPts val="0"/>
              </a:spcBef>
              <a:spcAft>
                <a:spcPts val="0"/>
              </a:spcAft>
              <a:buClr>
                <a:srgbClr val="000000"/>
              </a:buClr>
              <a:buSzPts val="2100"/>
              <a:buFont typeface="Arial"/>
              <a:buNone/>
            </a:pPr>
            <a:r>
              <a:rPr lang="zh-TW" sz="2100" b="0" i="0" u="none" strike="noStrike" cap="none">
                <a:solidFill>
                  <a:schemeClr val="lt1"/>
                </a:solidFill>
                <a:latin typeface="DFKai-SB"/>
                <a:ea typeface="DFKai-SB"/>
                <a:cs typeface="DFKai-SB"/>
                <a:sym typeface="DFKai-SB"/>
              </a:rPr>
              <a:t>	隨著世代的變化，人類的細胞病變無時無刻都在發生，當人的免疫系統無法處理病變的細胞時，病變細胞就會變成腫瘤，腫瘤的發現一直以來都是有難度的，癌症很容易拖到第三期或第四期才發現，因此想要透過研發這個系統來增加發現病變細胞的機率，讓患者可以更早</a:t>
            </a:r>
            <a:r>
              <a:rPr lang="zh-TW" sz="2100">
                <a:solidFill>
                  <a:schemeClr val="lt1"/>
                </a:solidFill>
                <a:latin typeface="DFKai-SB"/>
                <a:ea typeface="DFKai-SB"/>
                <a:cs typeface="DFKai-SB"/>
                <a:sym typeface="DFKai-SB"/>
              </a:rPr>
              <a:t>發</a:t>
            </a:r>
            <a:r>
              <a:rPr lang="zh-TW" sz="2100" b="0" i="0" u="none" strike="noStrike" cap="none">
                <a:solidFill>
                  <a:schemeClr val="lt1"/>
                </a:solidFill>
                <a:latin typeface="DFKai-SB"/>
                <a:ea typeface="DFKai-SB"/>
                <a:cs typeface="DFKai-SB"/>
                <a:sym typeface="DFKai-SB"/>
              </a:rPr>
              <a:t>現有問題的細胞。</a:t>
            </a:r>
            <a:endParaRPr sz="2100" b="0" i="0" u="none" strike="noStrike" cap="none">
              <a:solidFill>
                <a:schemeClr val="lt1"/>
              </a:solidFill>
              <a:latin typeface="DFKai-SB"/>
              <a:ea typeface="DFKai-SB"/>
              <a:cs typeface="DFKai-SB"/>
              <a:sym typeface="DFKai-SB"/>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5"/>
          <p:cNvSpPr txBox="1">
            <a:spLocks noGrp="1"/>
          </p:cNvSpPr>
          <p:nvPr>
            <p:ph type="ctrTitle"/>
          </p:nvPr>
        </p:nvSpPr>
        <p:spPr>
          <a:xfrm>
            <a:off x="3268200" y="2111850"/>
            <a:ext cx="2607600" cy="919800"/>
          </a:xfrm>
          <a:prstGeom prst="rect">
            <a:avLst/>
          </a:prstGeom>
          <a:noFill/>
          <a:ln>
            <a:noFill/>
          </a:ln>
        </p:spPr>
        <p:txBody>
          <a:bodyPr spcFirstLastPara="1" wrap="square" lIns="91425" tIns="91425" rIns="91425" bIns="91425" anchor="t" anchorCtr="0">
            <a:normAutofit fontScale="90000"/>
          </a:bodyPr>
          <a:lstStyle/>
          <a:p>
            <a:pPr marL="0" lvl="0" indent="0" algn="ctr" rtl="0">
              <a:lnSpc>
                <a:spcPct val="100000"/>
              </a:lnSpc>
              <a:spcBef>
                <a:spcPts val="0"/>
              </a:spcBef>
              <a:spcAft>
                <a:spcPts val="0"/>
              </a:spcAft>
              <a:buSzPct val="80808"/>
              <a:buNone/>
            </a:pPr>
            <a:r>
              <a:rPr lang="zh-TW" sz="5500">
                <a:latin typeface="DFKai-SB"/>
                <a:ea typeface="DFKai-SB"/>
                <a:cs typeface="DFKai-SB"/>
                <a:sym typeface="DFKai-SB"/>
              </a:rPr>
              <a:t>流程圖</a:t>
            </a:r>
            <a:endParaRPr sz="5500">
              <a:latin typeface="DFKai-SB"/>
              <a:ea typeface="DFKai-SB"/>
              <a:cs typeface="DFKai-SB"/>
              <a:sym typeface="DFKai-SB"/>
            </a:endParaRPr>
          </a:p>
        </p:txBody>
      </p:sp>
      <p:pic>
        <p:nvPicPr>
          <p:cNvPr id="191" name="Google Shape;191;p5"/>
          <p:cNvPicPr preferRelativeResize="0"/>
          <p:nvPr/>
        </p:nvPicPr>
        <p:blipFill rotWithShape="1">
          <a:blip r:embed="rId3">
            <a:alphaModFix/>
          </a:blip>
          <a:srcRect/>
          <a:stretch/>
        </p:blipFill>
        <p:spPr>
          <a:xfrm>
            <a:off x="6780175" y="676850"/>
            <a:ext cx="1447800" cy="1552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Google Shape;196;g17b1585c781_1_13"/>
          <p:cNvPicPr preferRelativeResize="0"/>
          <p:nvPr/>
        </p:nvPicPr>
        <p:blipFill>
          <a:blip r:embed="rId3">
            <a:alphaModFix/>
          </a:blip>
          <a:stretch>
            <a:fillRect/>
          </a:stretch>
        </p:blipFill>
        <p:spPr>
          <a:xfrm>
            <a:off x="1643075" y="347712"/>
            <a:ext cx="6328776" cy="44480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178da6c2a52_8_22"/>
          <p:cNvSpPr txBox="1">
            <a:spLocks noGrp="1"/>
          </p:cNvSpPr>
          <p:nvPr>
            <p:ph type="ctrTitle"/>
          </p:nvPr>
        </p:nvSpPr>
        <p:spPr>
          <a:xfrm>
            <a:off x="3535600" y="2023650"/>
            <a:ext cx="5017500" cy="10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sz="5600">
                <a:latin typeface="DFKai-SB"/>
                <a:ea typeface="DFKai-SB"/>
                <a:cs typeface="DFKai-SB"/>
                <a:sym typeface="DFKai-SB"/>
              </a:rPr>
              <a:t>資料準備</a:t>
            </a:r>
            <a:endParaRPr sz="5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g17b1585c781_1_18"/>
          <p:cNvPicPr preferRelativeResize="0"/>
          <p:nvPr/>
        </p:nvPicPr>
        <p:blipFill>
          <a:blip r:embed="rId3">
            <a:alphaModFix/>
          </a:blip>
          <a:stretch>
            <a:fillRect/>
          </a:stretch>
        </p:blipFill>
        <p:spPr>
          <a:xfrm>
            <a:off x="205475" y="1826663"/>
            <a:ext cx="3527900" cy="2507000"/>
          </a:xfrm>
          <a:prstGeom prst="rect">
            <a:avLst/>
          </a:prstGeom>
          <a:noFill/>
          <a:ln>
            <a:noFill/>
          </a:ln>
        </p:spPr>
      </p:pic>
      <p:pic>
        <p:nvPicPr>
          <p:cNvPr id="207" name="Google Shape;207;g17b1585c781_1_18"/>
          <p:cNvPicPr preferRelativeResize="0"/>
          <p:nvPr/>
        </p:nvPicPr>
        <p:blipFill>
          <a:blip r:embed="rId4">
            <a:alphaModFix/>
          </a:blip>
          <a:stretch>
            <a:fillRect/>
          </a:stretch>
        </p:blipFill>
        <p:spPr>
          <a:xfrm>
            <a:off x="3956063" y="2904165"/>
            <a:ext cx="1245950" cy="352000"/>
          </a:xfrm>
          <a:prstGeom prst="rect">
            <a:avLst/>
          </a:prstGeom>
          <a:noFill/>
          <a:ln>
            <a:noFill/>
          </a:ln>
        </p:spPr>
      </p:pic>
      <p:pic>
        <p:nvPicPr>
          <p:cNvPr id="208" name="Google Shape;208;g17b1585c781_1_18"/>
          <p:cNvPicPr preferRelativeResize="0"/>
          <p:nvPr/>
        </p:nvPicPr>
        <p:blipFill>
          <a:blip r:embed="rId5">
            <a:alphaModFix/>
          </a:blip>
          <a:stretch>
            <a:fillRect/>
          </a:stretch>
        </p:blipFill>
        <p:spPr>
          <a:xfrm>
            <a:off x="5275585" y="1700000"/>
            <a:ext cx="3530542" cy="2633650"/>
          </a:xfrm>
          <a:prstGeom prst="rect">
            <a:avLst/>
          </a:prstGeom>
          <a:noFill/>
          <a:ln>
            <a:noFill/>
          </a:ln>
        </p:spPr>
      </p:pic>
      <p:sp>
        <p:nvSpPr>
          <p:cNvPr id="209" name="Google Shape;209;g17b1585c781_1_18"/>
          <p:cNvSpPr txBox="1"/>
          <p:nvPr/>
        </p:nvSpPr>
        <p:spPr>
          <a:xfrm>
            <a:off x="1704300" y="518358"/>
            <a:ext cx="65517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900">
                <a:solidFill>
                  <a:schemeClr val="lt1"/>
                </a:solidFill>
                <a:latin typeface="Lato"/>
                <a:ea typeface="Lato"/>
                <a:cs typeface="Lato"/>
                <a:sym typeface="Lato"/>
              </a:rPr>
              <a:t>將顯微鏡下之細胞圖，切分為18張原圖。</a:t>
            </a:r>
            <a:endParaRPr sz="1900">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g17b1585c781_1_34"/>
          <p:cNvPicPr preferRelativeResize="0"/>
          <p:nvPr/>
        </p:nvPicPr>
        <p:blipFill>
          <a:blip r:embed="rId3">
            <a:alphaModFix/>
          </a:blip>
          <a:stretch>
            <a:fillRect/>
          </a:stretch>
        </p:blipFill>
        <p:spPr>
          <a:xfrm>
            <a:off x="1244713" y="776175"/>
            <a:ext cx="6523225" cy="503500"/>
          </a:xfrm>
          <a:prstGeom prst="rect">
            <a:avLst/>
          </a:prstGeom>
          <a:noFill/>
          <a:ln>
            <a:noFill/>
          </a:ln>
        </p:spPr>
      </p:pic>
      <p:pic>
        <p:nvPicPr>
          <p:cNvPr id="215" name="Google Shape;215;g17b1585c781_1_34"/>
          <p:cNvPicPr preferRelativeResize="0"/>
          <p:nvPr/>
        </p:nvPicPr>
        <p:blipFill>
          <a:blip r:embed="rId4">
            <a:alphaModFix/>
          </a:blip>
          <a:stretch>
            <a:fillRect/>
          </a:stretch>
        </p:blipFill>
        <p:spPr>
          <a:xfrm>
            <a:off x="5393563" y="1824125"/>
            <a:ext cx="3480724" cy="2446596"/>
          </a:xfrm>
          <a:prstGeom prst="rect">
            <a:avLst/>
          </a:prstGeom>
          <a:noFill/>
          <a:ln>
            <a:noFill/>
          </a:ln>
        </p:spPr>
      </p:pic>
      <p:pic>
        <p:nvPicPr>
          <p:cNvPr id="216" name="Google Shape;216;g17b1585c781_1_34"/>
          <p:cNvPicPr preferRelativeResize="0"/>
          <p:nvPr/>
        </p:nvPicPr>
        <p:blipFill>
          <a:blip r:embed="rId5">
            <a:alphaModFix/>
          </a:blip>
          <a:stretch>
            <a:fillRect/>
          </a:stretch>
        </p:blipFill>
        <p:spPr>
          <a:xfrm>
            <a:off x="295360" y="1730600"/>
            <a:ext cx="3530542" cy="2633650"/>
          </a:xfrm>
          <a:prstGeom prst="rect">
            <a:avLst/>
          </a:prstGeom>
          <a:noFill/>
          <a:ln>
            <a:noFill/>
          </a:ln>
        </p:spPr>
      </p:pic>
      <p:pic>
        <p:nvPicPr>
          <p:cNvPr id="217" name="Google Shape;217;g17b1585c781_1_34"/>
          <p:cNvPicPr preferRelativeResize="0"/>
          <p:nvPr/>
        </p:nvPicPr>
        <p:blipFill>
          <a:blip r:embed="rId6">
            <a:alphaModFix/>
          </a:blip>
          <a:stretch>
            <a:fillRect/>
          </a:stretch>
        </p:blipFill>
        <p:spPr>
          <a:xfrm>
            <a:off x="3986763" y="2871415"/>
            <a:ext cx="1245950" cy="35200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764</Words>
  <Application>Microsoft Office PowerPoint</Application>
  <PresentationFormat>如螢幕大小 (16:9)</PresentationFormat>
  <Paragraphs>82</Paragraphs>
  <Slides>37</Slides>
  <Notes>37</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37</vt:i4>
      </vt:variant>
    </vt:vector>
  </HeadingPairs>
  <TitlesOfParts>
    <vt:vector size="43" baseType="lpstr">
      <vt:lpstr>Montserrat</vt:lpstr>
      <vt:lpstr>Microsoft JhengHei</vt:lpstr>
      <vt:lpstr>Arial</vt:lpstr>
      <vt:lpstr>Lato</vt:lpstr>
      <vt:lpstr>DFKai-SB</vt:lpstr>
      <vt:lpstr>Focus</vt:lpstr>
      <vt:lpstr>腫瘤細胞輔助檢驗系統</vt:lpstr>
      <vt:lpstr>目錄</vt:lpstr>
      <vt:lpstr>動機</vt:lpstr>
      <vt:lpstr>PowerPoint 簡報</vt:lpstr>
      <vt:lpstr>流程圖</vt:lpstr>
      <vt:lpstr>PowerPoint 簡報</vt:lpstr>
      <vt:lpstr>資料準備</vt:lpstr>
      <vt:lpstr>PowerPoint 簡報</vt:lpstr>
      <vt:lpstr>PowerPoint 簡報</vt:lpstr>
      <vt:lpstr>標註圖片</vt:lpstr>
      <vt:lpstr>LabelImg</vt:lpstr>
      <vt:lpstr>1.訓練之圖片檔以及對應圖片之標記檔</vt:lpstr>
      <vt:lpstr>標記檔之內容</vt:lpstr>
      <vt:lpstr>3.訓練之參數檔: 主要由cfg,data,names,weight檔做設定  </vt:lpstr>
      <vt:lpstr>模型訓練</vt:lpstr>
      <vt:lpstr>PowerPoint 簡報</vt:lpstr>
      <vt:lpstr>PowerPoint 簡報</vt:lpstr>
      <vt:lpstr>PowerPoint 簡報</vt:lpstr>
      <vt:lpstr>預測結果</vt:lpstr>
      <vt:lpstr>PowerPoint 簡報</vt:lpstr>
      <vt:lpstr>介面設計</vt:lpstr>
      <vt:lpstr>VSCode</vt:lpstr>
      <vt:lpstr>PowerPoint 簡報</vt:lpstr>
      <vt:lpstr>首頁</vt:lpstr>
      <vt:lpstr>登入畫面</vt:lpstr>
      <vt:lpstr>上傳圖片畫面</vt:lpstr>
      <vt:lpstr>檢驗結果畫面(預期)</vt:lpstr>
      <vt:lpstr>查詢病例畫面(預期)</vt:lpstr>
      <vt:lpstr>個人資料畫面(預期)</vt:lpstr>
      <vt:lpstr>後續做法 (伺服器建置)</vt:lpstr>
      <vt:lpstr>建置後產生的IP和port</vt:lpstr>
      <vt:lpstr>訪問伺服器</vt:lpstr>
      <vt:lpstr>後端funtion</vt:lpstr>
      <vt:lpstr>DEMO</vt:lpstr>
      <vt:lpstr>  結語</vt:lpstr>
      <vt:lpstr>PowerPoint 簡報</vt:lpstr>
      <vt:lpstr>結論</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腫瘤細胞輔助檢驗系統</dc:title>
  <cp:lastModifiedBy>品翰 陳</cp:lastModifiedBy>
  <cp:revision>1</cp:revision>
  <dcterms:modified xsi:type="dcterms:W3CDTF">2022-12-15T06:06:21Z</dcterms:modified>
</cp:coreProperties>
</file>